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6" r:id="rId2"/>
    <p:sldId id="420" r:id="rId3"/>
    <p:sldId id="400" r:id="rId4"/>
    <p:sldId id="406" r:id="rId5"/>
    <p:sldId id="407" r:id="rId6"/>
    <p:sldId id="408" r:id="rId7"/>
    <p:sldId id="409" r:id="rId8"/>
    <p:sldId id="412" r:id="rId9"/>
    <p:sldId id="411" r:id="rId10"/>
    <p:sldId id="410" r:id="rId11"/>
    <p:sldId id="414" r:id="rId12"/>
    <p:sldId id="413" r:id="rId13"/>
    <p:sldId id="415" r:id="rId14"/>
    <p:sldId id="41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C24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8" y="11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371617-58C4-466F-97A7-72D9C58DD6FC}" type="doc">
      <dgm:prSet loTypeId="urn:microsoft.com/office/officeart/2008/layout/HexagonCluster" loCatId="relationship" qsTypeId="urn:microsoft.com/office/officeart/2005/8/quickstyle/3d6" qsCatId="3D" csTypeId="urn:microsoft.com/office/officeart/2005/8/colors/accent1_4" csCatId="accent1" phldr="1"/>
      <dgm:spPr/>
    </dgm:pt>
    <dgm:pt modelId="{B3A68565-8C4E-4C56-A961-85AB06941E07}">
      <dgm:prSet phldrT="[Текст]" custT="1"/>
      <dgm:spPr/>
      <dgm:t>
        <a:bodyPr/>
        <a:lstStyle/>
        <a:p>
          <a:r>
            <a:rPr lang="ru-RU" sz="1050" b="1" dirty="0"/>
            <a:t>Предоставление услуги «под ключ»</a:t>
          </a:r>
        </a:p>
      </dgm:t>
    </dgm:pt>
    <dgm:pt modelId="{8033ACB7-02AE-40B6-991C-F03CFFE02C02}" type="parTrans" cxnId="{1FA9D586-944D-42E8-B34B-38482692D9C4}">
      <dgm:prSet/>
      <dgm:spPr/>
      <dgm:t>
        <a:bodyPr/>
        <a:lstStyle/>
        <a:p>
          <a:endParaRPr lang="ru-RU"/>
        </a:p>
      </dgm:t>
    </dgm:pt>
    <dgm:pt modelId="{CD053EDC-8658-44B4-B67D-CE7DC028D693}" type="sibTrans" cxnId="{1FA9D586-944D-42E8-B34B-38482692D9C4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31FFEE55-034B-4900-97E0-2D6DE6DBA4B2}">
      <dgm:prSet phldrT="[Текст]" custT="1"/>
      <dgm:spPr/>
      <dgm:t>
        <a:bodyPr/>
        <a:lstStyle/>
        <a:p>
          <a:r>
            <a:rPr lang="ru-RU" sz="1050" b="1" dirty="0"/>
            <a:t>Сопровождение   экспортного проекта</a:t>
          </a:r>
        </a:p>
      </dgm:t>
    </dgm:pt>
    <dgm:pt modelId="{4F312F25-053B-45EA-8EEF-436F0067C30C}" type="parTrans" cxnId="{3E02D97D-BCF6-4E5F-8D62-8FF6E84AB5FB}">
      <dgm:prSet/>
      <dgm:spPr/>
      <dgm:t>
        <a:bodyPr/>
        <a:lstStyle/>
        <a:p>
          <a:endParaRPr lang="ru-RU"/>
        </a:p>
      </dgm:t>
    </dgm:pt>
    <dgm:pt modelId="{21E015FD-1562-4760-B732-E152A2CA0714}" type="sibTrans" cxnId="{3E02D97D-BCF6-4E5F-8D62-8FF6E84AB5FB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  <dgm:pt modelId="{91195B2B-C401-45C8-AEB1-D4AB03276688}">
      <dgm:prSet phldrT="[Текст]" custT="1"/>
      <dgm:spPr/>
      <dgm:t>
        <a:bodyPr/>
        <a:lstStyle/>
        <a:p>
          <a:r>
            <a:rPr lang="en-US" sz="1050" b="1" dirty="0"/>
            <a:t> </a:t>
          </a:r>
          <a:r>
            <a:rPr lang="ru-RU" sz="1050" b="1" dirty="0"/>
            <a:t>Эффективность</a:t>
          </a:r>
        </a:p>
      </dgm:t>
    </dgm:pt>
    <dgm:pt modelId="{16E28DBE-EFD4-4D8E-BC98-912C9B3069DA}" type="parTrans" cxnId="{6861446A-FEEE-4256-8C68-1E0018B0AF75}">
      <dgm:prSet/>
      <dgm:spPr/>
      <dgm:t>
        <a:bodyPr/>
        <a:lstStyle/>
        <a:p>
          <a:endParaRPr lang="ru-RU"/>
        </a:p>
      </dgm:t>
    </dgm:pt>
    <dgm:pt modelId="{CABD39A5-D459-4631-B016-F26768F3865D}" type="sibTrans" cxnId="{6861446A-FEEE-4256-8C68-1E0018B0AF75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  <dgm:pt modelId="{227FDB7B-C507-4588-83B7-C3DF1BE12D57}" type="pres">
      <dgm:prSet presAssocID="{A7371617-58C4-466F-97A7-72D9C58DD6FC}" presName="Name0" presStyleCnt="0">
        <dgm:presLayoutVars>
          <dgm:chMax val="21"/>
          <dgm:chPref val="21"/>
        </dgm:presLayoutVars>
      </dgm:prSet>
      <dgm:spPr/>
    </dgm:pt>
    <dgm:pt modelId="{E02FF389-98D4-4C44-90C8-BFA77CB54D3D}" type="pres">
      <dgm:prSet presAssocID="{B3A68565-8C4E-4C56-A961-85AB06941E07}" presName="text1" presStyleCnt="0"/>
      <dgm:spPr/>
    </dgm:pt>
    <dgm:pt modelId="{0E096F10-018B-4EA6-9F85-719DC79132B3}" type="pres">
      <dgm:prSet presAssocID="{B3A68565-8C4E-4C56-A961-85AB06941E07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331E157-8345-4ED0-9431-82510E80F60C}" type="pres">
      <dgm:prSet presAssocID="{B3A68565-8C4E-4C56-A961-85AB06941E07}" presName="textaccent1" presStyleCnt="0"/>
      <dgm:spPr/>
    </dgm:pt>
    <dgm:pt modelId="{374C0C64-5EA9-4BC3-AD14-B4184A2B56C9}" type="pres">
      <dgm:prSet presAssocID="{B3A68565-8C4E-4C56-A961-85AB06941E07}" presName="accentRepeatNode" presStyleLbl="solidAlignAcc1" presStyleIdx="0" presStyleCnt="6" custLinFactNeighborX="-28062" custLinFactNeighborY="-60"/>
      <dgm:spPr/>
    </dgm:pt>
    <dgm:pt modelId="{6C8153EB-2626-4B08-BB3A-3D091CACAA2C}" type="pres">
      <dgm:prSet presAssocID="{CD053EDC-8658-44B4-B67D-CE7DC028D693}" presName="image1" presStyleCnt="0"/>
      <dgm:spPr/>
    </dgm:pt>
    <dgm:pt modelId="{A6EF4BDF-B2CE-4985-BF4B-3B94E2848B14}" type="pres">
      <dgm:prSet presAssocID="{CD053EDC-8658-44B4-B67D-CE7DC028D693}" presName="imageRepeatNode" presStyleLbl="alignAcc1" presStyleIdx="0" presStyleCnt="3"/>
      <dgm:spPr/>
    </dgm:pt>
    <dgm:pt modelId="{B7ADFB09-3887-408D-BF02-B69DF8A098BA}" type="pres">
      <dgm:prSet presAssocID="{CD053EDC-8658-44B4-B67D-CE7DC028D693}" presName="imageaccent1" presStyleCnt="0"/>
      <dgm:spPr/>
    </dgm:pt>
    <dgm:pt modelId="{E616EF47-20CA-4874-B30E-C4D027F85073}" type="pres">
      <dgm:prSet presAssocID="{CD053EDC-8658-44B4-B67D-CE7DC028D693}" presName="accentRepeatNode" presStyleLbl="solidAlignAcc1" presStyleIdx="1" presStyleCnt="6"/>
      <dgm:spPr/>
    </dgm:pt>
    <dgm:pt modelId="{36E870CD-41AB-4A31-833E-FBABF7725E74}" type="pres">
      <dgm:prSet presAssocID="{31FFEE55-034B-4900-97E0-2D6DE6DBA4B2}" presName="text2" presStyleCnt="0"/>
      <dgm:spPr/>
    </dgm:pt>
    <dgm:pt modelId="{5876DD54-95EC-49BF-8793-ED2FA7F0D777}" type="pres">
      <dgm:prSet presAssocID="{31FFEE55-034B-4900-97E0-2D6DE6DBA4B2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925D3A6-28B0-4101-8C4E-880D48A24628}" type="pres">
      <dgm:prSet presAssocID="{31FFEE55-034B-4900-97E0-2D6DE6DBA4B2}" presName="textaccent2" presStyleCnt="0"/>
      <dgm:spPr/>
    </dgm:pt>
    <dgm:pt modelId="{D6B4F7F9-E387-431F-83BA-03A375467D19}" type="pres">
      <dgm:prSet presAssocID="{31FFEE55-034B-4900-97E0-2D6DE6DBA4B2}" presName="accentRepeatNode" presStyleLbl="solidAlignAcc1" presStyleIdx="2" presStyleCnt="6"/>
      <dgm:spPr/>
    </dgm:pt>
    <dgm:pt modelId="{1A0835BC-7494-4537-99FC-C148C8B18D24}" type="pres">
      <dgm:prSet presAssocID="{21E015FD-1562-4760-B732-E152A2CA0714}" presName="image2" presStyleCnt="0"/>
      <dgm:spPr/>
    </dgm:pt>
    <dgm:pt modelId="{92592CA4-F6B1-4DF3-A2D3-3D4B2F4DA749}" type="pres">
      <dgm:prSet presAssocID="{21E015FD-1562-4760-B732-E152A2CA0714}" presName="imageRepeatNode" presStyleLbl="alignAcc1" presStyleIdx="1" presStyleCnt="3"/>
      <dgm:spPr/>
    </dgm:pt>
    <dgm:pt modelId="{5B15E96D-EEEE-4ADE-8387-CA532AC8E03C}" type="pres">
      <dgm:prSet presAssocID="{21E015FD-1562-4760-B732-E152A2CA0714}" presName="imageaccent2" presStyleCnt="0"/>
      <dgm:spPr/>
    </dgm:pt>
    <dgm:pt modelId="{CB094191-CA09-466D-B241-A80CDF18B72B}" type="pres">
      <dgm:prSet presAssocID="{21E015FD-1562-4760-B732-E152A2CA0714}" presName="accentRepeatNode" presStyleLbl="solidAlignAcc1" presStyleIdx="3" presStyleCnt="6"/>
      <dgm:spPr/>
    </dgm:pt>
    <dgm:pt modelId="{38CCCE9C-AC8C-4B44-941A-5D45CFFAB2FE}" type="pres">
      <dgm:prSet presAssocID="{91195B2B-C401-45C8-AEB1-D4AB03276688}" presName="text3" presStyleCnt="0"/>
      <dgm:spPr/>
    </dgm:pt>
    <dgm:pt modelId="{45F35883-EE39-4079-92A4-0A226CC6AECF}" type="pres">
      <dgm:prSet presAssocID="{91195B2B-C401-45C8-AEB1-D4AB03276688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A82F760-364A-4EA0-A975-8BA5AAD6C10D}" type="pres">
      <dgm:prSet presAssocID="{91195B2B-C401-45C8-AEB1-D4AB03276688}" presName="textaccent3" presStyleCnt="0"/>
      <dgm:spPr/>
    </dgm:pt>
    <dgm:pt modelId="{F62205F3-087F-4971-A115-45DB872BF3F2}" type="pres">
      <dgm:prSet presAssocID="{91195B2B-C401-45C8-AEB1-D4AB03276688}" presName="accentRepeatNode" presStyleLbl="solidAlignAcc1" presStyleIdx="4" presStyleCnt="6"/>
      <dgm:spPr/>
    </dgm:pt>
    <dgm:pt modelId="{9093586D-1D87-4E93-BBB6-1E74D8FE511C}" type="pres">
      <dgm:prSet presAssocID="{CABD39A5-D459-4631-B016-F26768F3865D}" presName="image3" presStyleCnt="0"/>
      <dgm:spPr/>
    </dgm:pt>
    <dgm:pt modelId="{863371FD-7FB7-4A69-8330-497173A450A3}" type="pres">
      <dgm:prSet presAssocID="{CABD39A5-D459-4631-B016-F26768F3865D}" presName="imageRepeatNode" presStyleLbl="alignAcc1" presStyleIdx="2" presStyleCnt="3"/>
      <dgm:spPr/>
    </dgm:pt>
    <dgm:pt modelId="{9BE74840-A836-478D-B7F2-48B7EDDE01BB}" type="pres">
      <dgm:prSet presAssocID="{CABD39A5-D459-4631-B016-F26768F3865D}" presName="imageaccent3" presStyleCnt="0"/>
      <dgm:spPr/>
    </dgm:pt>
    <dgm:pt modelId="{B30B20FE-2C36-4700-B602-DE795E7F79DF}" type="pres">
      <dgm:prSet presAssocID="{CABD39A5-D459-4631-B016-F26768F3865D}" presName="accentRepeatNode" presStyleLbl="solidAlignAcc1" presStyleIdx="5" presStyleCnt="6"/>
      <dgm:spPr/>
    </dgm:pt>
  </dgm:ptLst>
  <dgm:cxnLst>
    <dgm:cxn modelId="{E4F2E222-FF85-42E3-90A9-751B868BEC25}" type="presOf" srcId="{CABD39A5-D459-4631-B016-F26768F3865D}" destId="{863371FD-7FB7-4A69-8330-497173A450A3}" srcOrd="0" destOrd="0" presId="urn:microsoft.com/office/officeart/2008/layout/HexagonCluster"/>
    <dgm:cxn modelId="{57B3632F-450C-4EB1-BCB5-D3CC24114682}" type="presOf" srcId="{31FFEE55-034B-4900-97E0-2D6DE6DBA4B2}" destId="{5876DD54-95EC-49BF-8793-ED2FA7F0D777}" srcOrd="0" destOrd="0" presId="urn:microsoft.com/office/officeart/2008/layout/HexagonCluster"/>
    <dgm:cxn modelId="{4621C937-3969-4E1B-81E0-85BA2C140C15}" type="presOf" srcId="{21E015FD-1562-4760-B732-E152A2CA0714}" destId="{92592CA4-F6B1-4DF3-A2D3-3D4B2F4DA749}" srcOrd="0" destOrd="0" presId="urn:microsoft.com/office/officeart/2008/layout/HexagonCluster"/>
    <dgm:cxn modelId="{6861446A-FEEE-4256-8C68-1E0018B0AF75}" srcId="{A7371617-58C4-466F-97A7-72D9C58DD6FC}" destId="{91195B2B-C401-45C8-AEB1-D4AB03276688}" srcOrd="2" destOrd="0" parTransId="{16E28DBE-EFD4-4D8E-BC98-912C9B3069DA}" sibTransId="{CABD39A5-D459-4631-B016-F26768F3865D}"/>
    <dgm:cxn modelId="{F12C7E7D-E2F5-490C-BCD1-A0D791C192A9}" type="presOf" srcId="{CD053EDC-8658-44B4-B67D-CE7DC028D693}" destId="{A6EF4BDF-B2CE-4985-BF4B-3B94E2848B14}" srcOrd="0" destOrd="0" presId="urn:microsoft.com/office/officeart/2008/layout/HexagonCluster"/>
    <dgm:cxn modelId="{3E02D97D-BCF6-4E5F-8D62-8FF6E84AB5FB}" srcId="{A7371617-58C4-466F-97A7-72D9C58DD6FC}" destId="{31FFEE55-034B-4900-97E0-2D6DE6DBA4B2}" srcOrd="1" destOrd="0" parTransId="{4F312F25-053B-45EA-8EEF-436F0067C30C}" sibTransId="{21E015FD-1562-4760-B732-E152A2CA0714}"/>
    <dgm:cxn modelId="{953F9085-235F-43D0-A9C8-6800FFABCDDF}" type="presOf" srcId="{91195B2B-C401-45C8-AEB1-D4AB03276688}" destId="{45F35883-EE39-4079-92A4-0A226CC6AECF}" srcOrd="0" destOrd="0" presId="urn:microsoft.com/office/officeart/2008/layout/HexagonCluster"/>
    <dgm:cxn modelId="{1FA9D586-944D-42E8-B34B-38482692D9C4}" srcId="{A7371617-58C4-466F-97A7-72D9C58DD6FC}" destId="{B3A68565-8C4E-4C56-A961-85AB06941E07}" srcOrd="0" destOrd="0" parTransId="{8033ACB7-02AE-40B6-991C-F03CFFE02C02}" sibTransId="{CD053EDC-8658-44B4-B67D-CE7DC028D693}"/>
    <dgm:cxn modelId="{144C3E98-DB9A-45B5-8375-03FB3D7FC197}" type="presOf" srcId="{A7371617-58C4-466F-97A7-72D9C58DD6FC}" destId="{227FDB7B-C507-4588-83B7-C3DF1BE12D57}" srcOrd="0" destOrd="0" presId="urn:microsoft.com/office/officeart/2008/layout/HexagonCluster"/>
    <dgm:cxn modelId="{2FB47BED-9451-4DFA-8A04-7698D92A1ADA}" type="presOf" srcId="{B3A68565-8C4E-4C56-A961-85AB06941E07}" destId="{0E096F10-018B-4EA6-9F85-719DC79132B3}" srcOrd="0" destOrd="0" presId="urn:microsoft.com/office/officeart/2008/layout/HexagonCluster"/>
    <dgm:cxn modelId="{3C4BB4A9-5D16-4AD6-BE1F-E9A945F624B9}" type="presParOf" srcId="{227FDB7B-C507-4588-83B7-C3DF1BE12D57}" destId="{E02FF389-98D4-4C44-90C8-BFA77CB54D3D}" srcOrd="0" destOrd="0" presId="urn:microsoft.com/office/officeart/2008/layout/HexagonCluster"/>
    <dgm:cxn modelId="{31B937AD-0807-41B7-BEC1-1EEA6242744B}" type="presParOf" srcId="{E02FF389-98D4-4C44-90C8-BFA77CB54D3D}" destId="{0E096F10-018B-4EA6-9F85-719DC79132B3}" srcOrd="0" destOrd="0" presId="urn:microsoft.com/office/officeart/2008/layout/HexagonCluster"/>
    <dgm:cxn modelId="{B78F13BB-1A58-49F6-BE9D-004F50BD640B}" type="presParOf" srcId="{227FDB7B-C507-4588-83B7-C3DF1BE12D57}" destId="{8331E157-8345-4ED0-9431-82510E80F60C}" srcOrd="1" destOrd="0" presId="urn:microsoft.com/office/officeart/2008/layout/HexagonCluster"/>
    <dgm:cxn modelId="{A0B3EFC3-194C-42FD-AF27-63464AC3B20C}" type="presParOf" srcId="{8331E157-8345-4ED0-9431-82510E80F60C}" destId="{374C0C64-5EA9-4BC3-AD14-B4184A2B56C9}" srcOrd="0" destOrd="0" presId="urn:microsoft.com/office/officeart/2008/layout/HexagonCluster"/>
    <dgm:cxn modelId="{2C931AA0-DB45-4B5B-8466-89C22F09B2E9}" type="presParOf" srcId="{227FDB7B-C507-4588-83B7-C3DF1BE12D57}" destId="{6C8153EB-2626-4B08-BB3A-3D091CACAA2C}" srcOrd="2" destOrd="0" presId="urn:microsoft.com/office/officeart/2008/layout/HexagonCluster"/>
    <dgm:cxn modelId="{2D06ED74-9E0A-415C-A7AC-1D16F1399D19}" type="presParOf" srcId="{6C8153EB-2626-4B08-BB3A-3D091CACAA2C}" destId="{A6EF4BDF-B2CE-4985-BF4B-3B94E2848B14}" srcOrd="0" destOrd="0" presId="urn:microsoft.com/office/officeart/2008/layout/HexagonCluster"/>
    <dgm:cxn modelId="{9E6A0F2D-C77F-4B37-8DD1-EE907F2898FF}" type="presParOf" srcId="{227FDB7B-C507-4588-83B7-C3DF1BE12D57}" destId="{B7ADFB09-3887-408D-BF02-B69DF8A098BA}" srcOrd="3" destOrd="0" presId="urn:microsoft.com/office/officeart/2008/layout/HexagonCluster"/>
    <dgm:cxn modelId="{7C3F34FF-538F-4CF7-B97F-7AAAC1B4A032}" type="presParOf" srcId="{B7ADFB09-3887-408D-BF02-B69DF8A098BA}" destId="{E616EF47-20CA-4874-B30E-C4D027F85073}" srcOrd="0" destOrd="0" presId="urn:microsoft.com/office/officeart/2008/layout/HexagonCluster"/>
    <dgm:cxn modelId="{167D3824-7DA0-4B5A-A6D5-3101EBCF31A4}" type="presParOf" srcId="{227FDB7B-C507-4588-83B7-C3DF1BE12D57}" destId="{36E870CD-41AB-4A31-833E-FBABF7725E74}" srcOrd="4" destOrd="0" presId="urn:microsoft.com/office/officeart/2008/layout/HexagonCluster"/>
    <dgm:cxn modelId="{B4865826-933A-4C77-BC3E-481609C41019}" type="presParOf" srcId="{36E870CD-41AB-4A31-833E-FBABF7725E74}" destId="{5876DD54-95EC-49BF-8793-ED2FA7F0D777}" srcOrd="0" destOrd="0" presId="urn:microsoft.com/office/officeart/2008/layout/HexagonCluster"/>
    <dgm:cxn modelId="{C566159C-1146-4269-ACA9-6B77E99579D5}" type="presParOf" srcId="{227FDB7B-C507-4588-83B7-C3DF1BE12D57}" destId="{B925D3A6-28B0-4101-8C4E-880D48A24628}" srcOrd="5" destOrd="0" presId="urn:microsoft.com/office/officeart/2008/layout/HexagonCluster"/>
    <dgm:cxn modelId="{20504123-F48D-43CA-BA13-36B1B424032A}" type="presParOf" srcId="{B925D3A6-28B0-4101-8C4E-880D48A24628}" destId="{D6B4F7F9-E387-431F-83BA-03A375467D19}" srcOrd="0" destOrd="0" presId="urn:microsoft.com/office/officeart/2008/layout/HexagonCluster"/>
    <dgm:cxn modelId="{3316A5A4-138B-4942-B864-8D19D58AA3E6}" type="presParOf" srcId="{227FDB7B-C507-4588-83B7-C3DF1BE12D57}" destId="{1A0835BC-7494-4537-99FC-C148C8B18D24}" srcOrd="6" destOrd="0" presId="urn:microsoft.com/office/officeart/2008/layout/HexagonCluster"/>
    <dgm:cxn modelId="{944CF58C-DD6C-4C7C-B4E2-9B0000C97A0C}" type="presParOf" srcId="{1A0835BC-7494-4537-99FC-C148C8B18D24}" destId="{92592CA4-F6B1-4DF3-A2D3-3D4B2F4DA749}" srcOrd="0" destOrd="0" presId="urn:microsoft.com/office/officeart/2008/layout/HexagonCluster"/>
    <dgm:cxn modelId="{A0331851-1E7A-414D-B1AF-B4796454019B}" type="presParOf" srcId="{227FDB7B-C507-4588-83B7-C3DF1BE12D57}" destId="{5B15E96D-EEEE-4ADE-8387-CA532AC8E03C}" srcOrd="7" destOrd="0" presId="urn:microsoft.com/office/officeart/2008/layout/HexagonCluster"/>
    <dgm:cxn modelId="{8CF0BFD9-2894-4C47-8EDD-92DB8341500A}" type="presParOf" srcId="{5B15E96D-EEEE-4ADE-8387-CA532AC8E03C}" destId="{CB094191-CA09-466D-B241-A80CDF18B72B}" srcOrd="0" destOrd="0" presId="urn:microsoft.com/office/officeart/2008/layout/HexagonCluster"/>
    <dgm:cxn modelId="{C6218164-FEB8-4C20-BE5D-477467255931}" type="presParOf" srcId="{227FDB7B-C507-4588-83B7-C3DF1BE12D57}" destId="{38CCCE9C-AC8C-4B44-941A-5D45CFFAB2FE}" srcOrd="8" destOrd="0" presId="urn:microsoft.com/office/officeart/2008/layout/HexagonCluster"/>
    <dgm:cxn modelId="{D86B48AA-BDB2-44E0-BD47-F20EF5841BDE}" type="presParOf" srcId="{38CCCE9C-AC8C-4B44-941A-5D45CFFAB2FE}" destId="{45F35883-EE39-4079-92A4-0A226CC6AECF}" srcOrd="0" destOrd="0" presId="urn:microsoft.com/office/officeart/2008/layout/HexagonCluster"/>
    <dgm:cxn modelId="{D210A6B3-2F6B-4622-A3E0-514F69FF6F83}" type="presParOf" srcId="{227FDB7B-C507-4588-83B7-C3DF1BE12D57}" destId="{BA82F760-364A-4EA0-A975-8BA5AAD6C10D}" srcOrd="9" destOrd="0" presId="urn:microsoft.com/office/officeart/2008/layout/HexagonCluster"/>
    <dgm:cxn modelId="{3504AD25-3A36-4574-8088-4509DB26F8FA}" type="presParOf" srcId="{BA82F760-364A-4EA0-A975-8BA5AAD6C10D}" destId="{F62205F3-087F-4971-A115-45DB872BF3F2}" srcOrd="0" destOrd="0" presId="urn:microsoft.com/office/officeart/2008/layout/HexagonCluster"/>
    <dgm:cxn modelId="{96BBE19C-A55C-41C7-BBB6-786303F4B08A}" type="presParOf" srcId="{227FDB7B-C507-4588-83B7-C3DF1BE12D57}" destId="{9093586D-1D87-4E93-BBB6-1E74D8FE511C}" srcOrd="10" destOrd="0" presId="urn:microsoft.com/office/officeart/2008/layout/HexagonCluster"/>
    <dgm:cxn modelId="{C5E60E94-39BB-46AD-A433-EE88BEB9FA3C}" type="presParOf" srcId="{9093586D-1D87-4E93-BBB6-1E74D8FE511C}" destId="{863371FD-7FB7-4A69-8330-497173A450A3}" srcOrd="0" destOrd="0" presId="urn:microsoft.com/office/officeart/2008/layout/HexagonCluster"/>
    <dgm:cxn modelId="{6F5FBAD5-B387-4176-A1DF-7B130FAF27FF}" type="presParOf" srcId="{227FDB7B-C507-4588-83B7-C3DF1BE12D57}" destId="{9BE74840-A836-478D-B7F2-48B7EDDE01BB}" srcOrd="11" destOrd="0" presId="urn:microsoft.com/office/officeart/2008/layout/HexagonCluster"/>
    <dgm:cxn modelId="{0A876337-956E-41A9-8820-790F73D57059}" type="presParOf" srcId="{9BE74840-A836-478D-B7F2-48B7EDDE01BB}" destId="{B30B20FE-2C36-4700-B602-DE795E7F79D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96F10-018B-4EA6-9F85-719DC79132B3}">
      <dsp:nvSpPr>
        <dsp:cNvPr id="0" name=""/>
        <dsp:cNvSpPr/>
      </dsp:nvSpPr>
      <dsp:spPr>
        <a:xfrm>
          <a:off x="1345400" y="2404046"/>
          <a:ext cx="1573928" cy="135700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/>
            <a:t>Предоставление услуги «под ключ»</a:t>
          </a:r>
        </a:p>
      </dsp:txBody>
      <dsp:txXfrm>
        <a:off x="1589644" y="2614627"/>
        <a:ext cx="1085440" cy="935838"/>
      </dsp:txXfrm>
    </dsp:sp>
    <dsp:sp modelId="{374C0C64-5EA9-4BC3-AD14-B4184A2B56C9}">
      <dsp:nvSpPr>
        <dsp:cNvPr id="0" name=""/>
        <dsp:cNvSpPr/>
      </dsp:nvSpPr>
      <dsp:spPr>
        <a:xfrm>
          <a:off x="1334576" y="3003039"/>
          <a:ext cx="184278" cy="1588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EF4BDF-B2CE-4985-BF4B-3B94E2848B14}">
      <dsp:nvSpPr>
        <dsp:cNvPr id="0" name=""/>
        <dsp:cNvSpPr/>
      </dsp:nvSpPr>
      <dsp:spPr>
        <a:xfrm>
          <a:off x="0" y="1675174"/>
          <a:ext cx="1573928" cy="135700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16EF47-20CA-4874-B30E-C4D027F85073}">
      <dsp:nvSpPr>
        <dsp:cNvPr id="0" name=""/>
        <dsp:cNvSpPr/>
      </dsp:nvSpPr>
      <dsp:spPr>
        <a:xfrm>
          <a:off x="1071503" y="2852914"/>
          <a:ext cx="184278" cy="1588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76DD54-95EC-49BF-8793-ED2FA7F0D777}">
      <dsp:nvSpPr>
        <dsp:cNvPr id="0" name=""/>
        <dsp:cNvSpPr/>
      </dsp:nvSpPr>
      <dsp:spPr>
        <a:xfrm>
          <a:off x="2686320" y="1659040"/>
          <a:ext cx="1573928" cy="135700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635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/>
            <a:t>Сопровождение   экспортного проекта</a:t>
          </a:r>
        </a:p>
      </dsp:txBody>
      <dsp:txXfrm>
        <a:off x="2930564" y="1869621"/>
        <a:ext cx="1085440" cy="935838"/>
      </dsp:txXfrm>
    </dsp:sp>
    <dsp:sp modelId="{D6B4F7F9-E387-431F-83BA-03A375467D19}">
      <dsp:nvSpPr>
        <dsp:cNvPr id="0" name=""/>
        <dsp:cNvSpPr/>
      </dsp:nvSpPr>
      <dsp:spPr>
        <a:xfrm>
          <a:off x="3762304" y="2835346"/>
          <a:ext cx="184278" cy="1588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592CA4-F6B1-4DF3-A2D3-3D4B2F4DA749}">
      <dsp:nvSpPr>
        <dsp:cNvPr id="0" name=""/>
        <dsp:cNvSpPr/>
      </dsp:nvSpPr>
      <dsp:spPr>
        <a:xfrm>
          <a:off x="4027239" y="2404046"/>
          <a:ext cx="1573928" cy="135700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635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094191-CA09-466D-B241-A80CDF18B72B}">
      <dsp:nvSpPr>
        <dsp:cNvPr id="0" name=""/>
        <dsp:cNvSpPr/>
      </dsp:nvSpPr>
      <dsp:spPr>
        <a:xfrm>
          <a:off x="4068128" y="3003134"/>
          <a:ext cx="184278" cy="1588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F35883-EE39-4079-92A4-0A226CC6AECF}">
      <dsp:nvSpPr>
        <dsp:cNvPr id="0" name=""/>
        <dsp:cNvSpPr/>
      </dsp:nvSpPr>
      <dsp:spPr>
        <a:xfrm>
          <a:off x="1345400" y="917261"/>
          <a:ext cx="1573928" cy="135700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635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 </a:t>
          </a:r>
          <a:r>
            <a:rPr lang="ru-RU" sz="1050" b="1" kern="1200" dirty="0"/>
            <a:t>Эффективность</a:t>
          </a:r>
        </a:p>
      </dsp:txBody>
      <dsp:txXfrm>
        <a:off x="1589644" y="1127842"/>
        <a:ext cx="1085440" cy="935838"/>
      </dsp:txXfrm>
    </dsp:sp>
    <dsp:sp modelId="{F62205F3-087F-4971-A115-45DB872BF3F2}">
      <dsp:nvSpPr>
        <dsp:cNvPr id="0" name=""/>
        <dsp:cNvSpPr/>
      </dsp:nvSpPr>
      <dsp:spPr>
        <a:xfrm>
          <a:off x="2412423" y="946660"/>
          <a:ext cx="184278" cy="1588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3371FD-7FB7-4A69-8330-497173A450A3}">
      <dsp:nvSpPr>
        <dsp:cNvPr id="0" name=""/>
        <dsp:cNvSpPr/>
      </dsp:nvSpPr>
      <dsp:spPr>
        <a:xfrm>
          <a:off x="2686320" y="175840"/>
          <a:ext cx="1573928" cy="135700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635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0B20FE-2C36-4700-B602-DE795E7F79DF}">
      <dsp:nvSpPr>
        <dsp:cNvPr id="0" name=""/>
        <dsp:cNvSpPr/>
      </dsp:nvSpPr>
      <dsp:spPr>
        <a:xfrm>
          <a:off x="2732809" y="771702"/>
          <a:ext cx="184278" cy="1588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645848-0863-41D4-BC8E-27E2DE157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AC9EB0-6E6B-47BB-B050-9E5F05DA4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B59781-A777-4A38-A1E0-E747F70BB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D550-EC8A-4F72-B14A-AD8016A1C250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EC3B7-18E5-4EC4-805F-5EAEBBFBF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2D7AFE-9D9B-428A-97A4-E46773D7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8236-8CBD-44AB-A9C7-81E5A915F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353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84080-5B88-4885-9601-E425727DF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BBB4E3-2261-4D42-A5B9-36255F72F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E2CFA7-8465-4A90-905D-0B65DBB5B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D550-EC8A-4F72-B14A-AD8016A1C250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BB78F-4CFB-42AD-9D42-06BC3B800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D6B497-8108-4082-9237-D7AC3050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8236-8CBD-44AB-A9C7-81E5A915F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02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83C14F5-1E13-495D-8B81-CA7A9919F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7D3BD4-02B6-46B9-A2E9-69B8FDD77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E1BE32-9D18-4091-8BCA-4F06E68C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D550-EC8A-4F72-B14A-AD8016A1C250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72B2A-ACBF-4594-8B72-5E81D4AD6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C3D9DA-8315-43F3-9E2A-A16888A47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8236-8CBD-44AB-A9C7-81E5A915F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87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81EB3-1F03-4FF1-9E90-C93D0BDE6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3AC899-F48E-40B9-977D-D77FB1260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956AE2-6794-4B3D-A8DF-3B793A595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D550-EC8A-4F72-B14A-AD8016A1C250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E1B6D0-BAB8-42A6-9036-7C8DC51BC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08A7DD-110A-4986-84CB-9BD8FA33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8236-8CBD-44AB-A9C7-81E5A915F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46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0FBD0-A416-45E4-99D9-6B8D40A01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63327D-718B-4BB0-AE5B-775413F75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ED327A-4161-4328-9657-BB38422F6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D550-EC8A-4F72-B14A-AD8016A1C250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C221B6-9747-48CE-B263-D96DC30F0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8521D3-E8CD-49A3-A249-F4C4592E6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8236-8CBD-44AB-A9C7-81E5A915F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04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318C5-D881-47E8-BAE9-6C9BDEA9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41F5AE-03FD-4AB5-B345-62D7507787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7EFE3F-9B14-4568-9C5B-8BE7FF5BC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1B3D7B-82F2-4F0F-9349-FEE75AD7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D550-EC8A-4F72-B14A-AD8016A1C250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410014-6515-4BD4-86FF-A46CE3B56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F0B66D-7EA8-4E19-BCD9-115EB0F1D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8236-8CBD-44AB-A9C7-81E5A915F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12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EA9EB-17FF-440D-9050-58A251FFA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1D0CF7-E324-48AE-BCC6-B7800911A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DB6173-3D8A-4AF8-9BE9-C90DF0903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BC0622C-7AA5-460F-AEE6-4116EDCA4A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4774B1-5942-4097-923C-DB31FC0D37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3FEB4BA-FF9B-470A-B746-CFAE45B84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D550-EC8A-4F72-B14A-AD8016A1C250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35207A2-40A5-4CA7-AD45-B09563E1F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4A795-DB80-4198-A16A-5D75DF757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8236-8CBD-44AB-A9C7-81E5A915F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71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426CC-973A-41AB-9141-F11984F74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2DDCF5C-94B0-4B22-A9F2-63F2A6511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D550-EC8A-4F72-B14A-AD8016A1C250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4E520D-C5C3-45F7-974B-7219027B4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4AECE5-8D43-448C-A7A9-88EB9F922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8236-8CBD-44AB-A9C7-81E5A915F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71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9E0BD50-94DE-46C2-961D-05EBC34D8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D550-EC8A-4F72-B14A-AD8016A1C250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06171A-B777-4455-B27E-1F9A274F6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B24073-423F-42D2-9B3B-52C7C481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8236-8CBD-44AB-A9C7-81E5A915F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07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B1F2E-494E-439B-A98C-473AD8A58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7774FB-77A4-4CB5-9AB1-70BB91DF8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E2EC97-2346-4B37-9022-5F6CAF77F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00C94E-6287-42A7-AF92-FD1C1B1F2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D550-EC8A-4F72-B14A-AD8016A1C250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4F15F8-6E47-4177-84DB-1152ADA9C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AF444A-0D8F-435D-989D-ADCB809B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8236-8CBD-44AB-A9C7-81E5A915F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81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E4991-B434-4E20-B490-C77B7C4C1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D947016-8586-4FF1-ACDF-58F6E5C35B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A51BE4-3054-4E85-8113-1581AA1DD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99A130-86D7-41DE-9483-A58CECCF4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D550-EC8A-4F72-B14A-AD8016A1C250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40C9C7-48E6-45E0-BF48-1D7335EF9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CE63A2-0700-433A-8D53-BF230FE7A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8236-8CBD-44AB-A9C7-81E5A915F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56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8317F-4D52-4958-A4CE-E428ECB8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67801B-3319-49E2-9B5D-3E5BD30FA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564FF2-D4CE-4058-BE59-E6DB4CEDB6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DD550-EC8A-4F72-B14A-AD8016A1C250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874105-222F-46DD-9DDC-D03B4F0B5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AE25D-78FE-4A24-85B2-24F350591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38236-8CBD-44AB-A9C7-81E5A915F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81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4" descr="1_Pattern_1-01.png">
            <a:extLst>
              <a:ext uri="{FF2B5EF4-FFF2-40B4-BE49-F238E27FC236}">
                <a16:creationId xmlns:a16="http://schemas.microsoft.com/office/drawing/2014/main" id="{5BCE4711-5628-C256-287C-721B92F5EB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 r="24501"/>
          <a:stretch/>
        </p:blipFill>
        <p:spPr>
          <a:xfrm rot="5400000">
            <a:off x="5728246" y="-6119050"/>
            <a:ext cx="582921" cy="12348414"/>
          </a:xfrm>
          <a:prstGeom prst="rect">
            <a:avLst/>
          </a:prstGeom>
        </p:spPr>
      </p:pic>
      <p:pic>
        <p:nvPicPr>
          <p:cNvPr id="6" name="Изображение 4" descr="1_Pattern_1-01.png">
            <a:extLst>
              <a:ext uri="{FF2B5EF4-FFF2-40B4-BE49-F238E27FC236}">
                <a16:creationId xmlns:a16="http://schemas.microsoft.com/office/drawing/2014/main" id="{082DA7A5-3C41-7ABD-0E60-5FBED173BF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 r="24501"/>
          <a:stretch/>
        </p:blipFill>
        <p:spPr>
          <a:xfrm rot="5400000">
            <a:off x="5804539" y="683793"/>
            <a:ext cx="582921" cy="12348414"/>
          </a:xfrm>
          <a:prstGeom prst="rect">
            <a:avLst/>
          </a:prstGeom>
        </p:spPr>
      </p:pic>
      <p:pic>
        <p:nvPicPr>
          <p:cNvPr id="1026" name="Picture 2" descr="Центр поддержки экспорта Тюменской области - byorion.ru">
            <a:extLst>
              <a:ext uri="{FF2B5EF4-FFF2-40B4-BE49-F238E27FC236}">
                <a16:creationId xmlns:a16="http://schemas.microsoft.com/office/drawing/2014/main" id="{37AB5AB6-009D-1F1A-9415-528CC36609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7" y="1253331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361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2458225-A97C-BD3E-FADC-72079FBD3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078" y="1690688"/>
            <a:ext cx="4837775" cy="39854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F64CD-026C-A2C5-AFDE-7EB691E1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Bebas Neue Bold" panose="020B0606020202050201" pitchFamily="34" charset="-52"/>
                <a:cs typeface="Arial"/>
              </a:rPr>
              <a:t>Участие в международных выставках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B82CFB-101E-85EC-0340-71C094F62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967"/>
            <a:ext cx="9779493" cy="5131293"/>
          </a:xfrm>
        </p:spPr>
        <p:txBody>
          <a:bodyPr>
            <a:normAutofit fontScale="47500" lnSpcReduction="20000"/>
          </a:bodyPr>
          <a:lstStyle/>
          <a:p>
            <a:r>
              <a:rPr lang="ru-RU" sz="2500" b="1" i="1" u="sng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Базовые услуги:</a:t>
            </a:r>
            <a:endParaRPr lang="ru-RU" sz="25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5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подбор международной отраслевой выставки</a:t>
            </a:r>
            <a:r>
              <a:rPr lang="ru-RU" sz="25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25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25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5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аренда выставочных площадей</a:t>
            </a:r>
            <a:r>
              <a:rPr lang="ru-RU" sz="25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25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25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5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застройка и сопровождение стенда</a:t>
            </a:r>
            <a:r>
              <a:rPr lang="ru-RU" sz="25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25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25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500" b="1" i="1" u="sng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Дополнительные услуги:</a:t>
            </a:r>
            <a:endParaRPr lang="ru-RU" sz="25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5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формирование или актуализация коммерческого предложения</a:t>
            </a:r>
            <a:r>
              <a:rPr lang="ru-RU" sz="25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25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25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5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подготовка и (или) перевод презентационных и других материалов</a:t>
            </a:r>
            <a:r>
              <a:rPr lang="ru-RU" sz="25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25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25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5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разработка и (или) модернизация сайта на иностранном языке</a:t>
            </a:r>
            <a:r>
              <a:rPr lang="ru-RU" sz="25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**</a:t>
            </a:r>
            <a:r>
              <a:rPr lang="ru-RU" sz="25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25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5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подготовка сувенирной продукции</a:t>
            </a:r>
            <a:r>
              <a:rPr lang="ru-RU" sz="25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25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25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5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организация доставки выставочных образцов</a:t>
            </a:r>
            <a:r>
              <a:rPr lang="ru-RU" sz="25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25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25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5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поиск и подбор для субъектов МСП международных </a:t>
            </a:r>
            <a:r>
              <a:rPr lang="ru-RU" sz="250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выставочно</a:t>
            </a:r>
            <a:r>
              <a:rPr lang="ru-RU" sz="25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- ярмарочных мероприятий</a:t>
            </a:r>
            <a:r>
              <a:rPr lang="ru-RU" sz="25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25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25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5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аренда площадей для обеспечения деловых мероприятий</a:t>
            </a:r>
            <a:r>
              <a:rPr lang="ru-RU" sz="25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25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25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5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оплата регистрационных сборов</a:t>
            </a:r>
            <a:r>
              <a:rPr lang="ru-RU" sz="25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25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25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5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техническое и лингвистическое сопровождение</a:t>
            </a:r>
            <a:r>
              <a:rPr lang="ru-RU" sz="25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25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25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5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трансфер в регионе проведения</a:t>
            </a:r>
            <a:r>
              <a:rPr lang="ru-RU" sz="25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25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25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5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консультирование по вопросам экспорта</a:t>
            </a:r>
            <a:r>
              <a:rPr lang="ru-RU" sz="25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25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25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300" b="1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23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услуга предоставляется бесплатно. </a:t>
            </a:r>
            <a:endParaRPr lang="ru-RU" sz="2300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300" b="1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**</a:t>
            </a:r>
            <a:r>
              <a:rPr lang="ru-RU" sz="23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3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услуга предоставляется на условиях </a:t>
            </a:r>
            <a:r>
              <a:rPr lang="ru-RU" sz="23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софинансирования</a:t>
            </a:r>
            <a:r>
              <a:rPr lang="ru-RU" sz="23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ЦПЭ в размере 80%, заявителем в размере 20%.  </a:t>
            </a:r>
            <a:endParaRPr lang="ru-RU" sz="2300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Изображение 4" descr="1_Pattern_1-01.png">
            <a:extLst>
              <a:ext uri="{FF2B5EF4-FFF2-40B4-BE49-F238E27FC236}">
                <a16:creationId xmlns:a16="http://schemas.microsoft.com/office/drawing/2014/main" id="{5BCE4711-5628-C256-287C-721B92F5EB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 r="24501"/>
          <a:stretch/>
        </p:blipFill>
        <p:spPr>
          <a:xfrm rot="5400000">
            <a:off x="5728246" y="-6119050"/>
            <a:ext cx="582921" cy="12348414"/>
          </a:xfrm>
          <a:prstGeom prst="rect">
            <a:avLst/>
          </a:prstGeom>
        </p:spPr>
      </p:pic>
      <p:pic>
        <p:nvPicPr>
          <p:cNvPr id="6" name="Изображение 4" descr="1_Pattern_1-01.png">
            <a:extLst>
              <a:ext uri="{FF2B5EF4-FFF2-40B4-BE49-F238E27FC236}">
                <a16:creationId xmlns:a16="http://schemas.microsoft.com/office/drawing/2014/main" id="{082DA7A5-3C41-7ABD-0E60-5FBED173BF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 r="24501"/>
          <a:stretch/>
        </p:blipFill>
        <p:spPr>
          <a:xfrm rot="5400000">
            <a:off x="5804539" y="683793"/>
            <a:ext cx="582921" cy="1234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25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E20698-869F-BDA9-9F95-187FEA567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130" y="1990277"/>
            <a:ext cx="5523843" cy="37189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F64CD-026C-A2C5-AFDE-7EB691E13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20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ru-RU" dirty="0">
                <a:solidFill>
                  <a:srgbClr val="C00000"/>
                </a:solidFill>
                <a:latin typeface="Bebas Neue Bold" panose="020B0606020202050201" pitchFamily="34" charset="-52"/>
                <a:cs typeface="Arial"/>
              </a:rPr>
            </a:br>
            <a:r>
              <a:rPr lang="ru-RU" dirty="0">
                <a:solidFill>
                  <a:srgbClr val="C00000"/>
                </a:solidFill>
                <a:latin typeface="Bebas Neue Bold" panose="020B0606020202050201" pitchFamily="34" charset="-52"/>
                <a:cs typeface="Arial"/>
              </a:rPr>
              <a:t>Содействие в размещении на электронных торговых площадках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B82CFB-101E-85EC-0340-71C094F62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056" y="1910986"/>
            <a:ext cx="6494755" cy="4569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i="1" u="sng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Базовые услуги: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подбор электронной площадки</a:t>
            </a:r>
            <a:r>
              <a:rPr lang="ru-RU" sz="16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6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16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регистрация и (или) продвижение субъектов МСП на международных электронных торговых площадках</a:t>
            </a:r>
            <a:r>
              <a:rPr lang="ru-RU" sz="16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**.</a:t>
            </a:r>
            <a:endParaRPr lang="ru-RU" sz="16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u="sng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Дополнительные услуги: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адаптация и перевод упаковки товара, 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других материалов, включая съемку продукта</a:t>
            </a:r>
            <a:r>
              <a:rPr lang="ru-RU" sz="16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6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16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содействие в размещении и хранении продукции 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субъекта МСП в местах временного хранения за рубежом</a:t>
            </a:r>
            <a:r>
              <a:rPr lang="ru-RU" sz="16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6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16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консультирование по вопросам экспорта</a:t>
            </a:r>
            <a:r>
              <a:rPr lang="ru-RU" sz="16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6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500" b="1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5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услуга предоставляется бесплатно. </a:t>
            </a:r>
            <a:endParaRPr lang="ru-RU" sz="1500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Изображение 4" descr="1_Pattern_1-01.png">
            <a:extLst>
              <a:ext uri="{FF2B5EF4-FFF2-40B4-BE49-F238E27FC236}">
                <a16:creationId xmlns:a16="http://schemas.microsoft.com/office/drawing/2014/main" id="{5BCE4711-5628-C256-287C-721B92F5EB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 r="24501"/>
          <a:stretch/>
        </p:blipFill>
        <p:spPr>
          <a:xfrm rot="5400000">
            <a:off x="5728246" y="-6119050"/>
            <a:ext cx="582921" cy="12348414"/>
          </a:xfrm>
          <a:prstGeom prst="rect">
            <a:avLst/>
          </a:prstGeom>
        </p:spPr>
      </p:pic>
      <p:pic>
        <p:nvPicPr>
          <p:cNvPr id="6" name="Изображение 4" descr="1_Pattern_1-01.png">
            <a:extLst>
              <a:ext uri="{FF2B5EF4-FFF2-40B4-BE49-F238E27FC236}">
                <a16:creationId xmlns:a16="http://schemas.microsoft.com/office/drawing/2014/main" id="{082DA7A5-3C41-7ABD-0E60-5FBED173BF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 r="24501"/>
          <a:stretch/>
        </p:blipFill>
        <p:spPr>
          <a:xfrm rot="5400000">
            <a:off x="5804539" y="683793"/>
            <a:ext cx="582921" cy="1234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02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Акселерационная программа «Экспортный форсаж», Школа экспорта РЭЦ - ЦПЭ  Омской области">
            <a:extLst>
              <a:ext uri="{FF2B5EF4-FFF2-40B4-BE49-F238E27FC236}">
                <a16:creationId xmlns:a16="http://schemas.microsoft.com/office/drawing/2014/main" id="{81580684-4250-32A7-5E84-0E6748D80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329" y="3018408"/>
            <a:ext cx="5265671" cy="282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F64CD-026C-A2C5-AFDE-7EB691E1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Bebas Neue Bold" panose="020B0606020202050201" pitchFamily="34" charset="-52"/>
                <a:cs typeface="Arial"/>
              </a:rPr>
              <a:t>Акселерационные программы по развитию экспортной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B82CFB-101E-85EC-0340-71C094F62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4"/>
            <a:ext cx="8412330" cy="401588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b="1" i="1" u="sng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Базовые услуги: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участие субъектов МСП в акселерационной программе «Экспортный форсаж»</a:t>
            </a:r>
            <a:r>
              <a:rPr lang="ru-RU" sz="18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*</a:t>
            </a:r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участие субъектов МСП в отраслевых или страновых акселерационных программах на базе собственной инфраструктуры ЦПЭ</a:t>
            </a:r>
            <a:r>
              <a:rPr lang="ru-RU" sz="18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участия субъектов МСП в комплексных акселерационных программах партнерских организаций</a:t>
            </a:r>
            <a:r>
              <a:rPr lang="ru-RU" sz="18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**</a:t>
            </a:r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4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услуга предоставляется бесплатно. </a:t>
            </a:r>
            <a:endParaRPr lang="ru-RU" sz="1400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**</a:t>
            </a:r>
            <a:r>
              <a:rPr lang="ru-RU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услуга предоставляется на условиях </a:t>
            </a:r>
          </a:p>
          <a:p>
            <a:pPr marL="0" indent="0">
              <a:buNone/>
            </a:pPr>
            <a:r>
              <a:rPr lang="ru-RU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софинансирования</a:t>
            </a:r>
            <a:r>
              <a:rPr lang="ru-RU" sz="14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ЦПЭ в размере 80%, заявителем в размере 20%.  </a:t>
            </a:r>
            <a:endParaRPr lang="ru-RU" sz="1400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Изображение 4" descr="1_Pattern_1-01.png">
            <a:extLst>
              <a:ext uri="{FF2B5EF4-FFF2-40B4-BE49-F238E27FC236}">
                <a16:creationId xmlns:a16="http://schemas.microsoft.com/office/drawing/2014/main" id="{5BCE4711-5628-C256-287C-721B92F5EB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 r="24501"/>
          <a:stretch/>
        </p:blipFill>
        <p:spPr>
          <a:xfrm rot="5400000">
            <a:off x="5728246" y="-6119050"/>
            <a:ext cx="582921" cy="12348414"/>
          </a:xfrm>
          <a:prstGeom prst="rect">
            <a:avLst/>
          </a:prstGeom>
        </p:spPr>
      </p:pic>
      <p:pic>
        <p:nvPicPr>
          <p:cNvPr id="6" name="Изображение 4" descr="1_Pattern_1-01.png">
            <a:extLst>
              <a:ext uri="{FF2B5EF4-FFF2-40B4-BE49-F238E27FC236}">
                <a16:creationId xmlns:a16="http://schemas.microsoft.com/office/drawing/2014/main" id="{082DA7A5-3C41-7ABD-0E60-5FBED173BF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 r="24501"/>
          <a:stretch/>
        </p:blipFill>
        <p:spPr>
          <a:xfrm rot="5400000">
            <a:off x="5804539" y="683793"/>
            <a:ext cx="582921" cy="1234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22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ara Baru Untuk Merancang Customer Service Agar Lebih Efisien |">
            <a:extLst>
              <a:ext uri="{FF2B5EF4-FFF2-40B4-BE49-F238E27FC236}">
                <a16:creationId xmlns:a16="http://schemas.microsoft.com/office/drawing/2014/main" id="{4CA6F28B-C095-4B86-4FFF-FB4E33F3B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02010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ustomer Service Excellence - Pusat Pendidikan &amp; Pelatihan SDM">
            <a:extLst>
              <a:ext uri="{FF2B5EF4-FFF2-40B4-BE49-F238E27FC236}">
                <a16:creationId xmlns:a16="http://schemas.microsoft.com/office/drawing/2014/main" id="{C5134607-5AD1-F08F-4982-E591966DE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893" y="4256821"/>
            <a:ext cx="3998107" cy="260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F64CD-026C-A2C5-AFDE-7EB691E1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  <a:latin typeface="Bebas Neue Bold" panose="020B0606020202050201" pitchFamily="34" charset="-52"/>
                <a:cs typeface="Arial"/>
              </a:rPr>
              <a:t>Дополнительные и самостоятельные услуги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B82CFB-101E-85EC-0340-71C094F62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9923"/>
            <a:ext cx="9220200" cy="485608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1800" b="1" i="1" u="sng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Дополнительные услуги (составная часть комплексных услуг):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Разработка и (или) модернизация сайта на иностранном языке</a:t>
            </a:r>
            <a:r>
              <a:rPr lang="ru-RU" sz="18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**</a:t>
            </a:r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Формирование или актуализация коммерческого предложения</a:t>
            </a:r>
            <a:r>
              <a:rPr lang="ru-RU" sz="18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500" b="1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 </a:t>
            </a:r>
            <a:r>
              <a:rPr lang="ru-RU" sz="15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услуга предоставляется бесплатно. </a:t>
            </a:r>
            <a:endParaRPr lang="ru-RU" sz="1500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500" b="1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**</a:t>
            </a:r>
            <a:r>
              <a:rPr lang="ru-RU" sz="15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услуга предоставляется на условиях </a:t>
            </a:r>
            <a:r>
              <a:rPr lang="ru-RU" sz="15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софинансирования</a:t>
            </a:r>
            <a:r>
              <a:rPr lang="ru-RU" sz="15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ЦПЭ в размере 80%, заявителем в размере 20%.  </a:t>
            </a:r>
            <a:endParaRPr lang="ru-RU" sz="1500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1800" b="1" i="1" u="sng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Самостоятельные услуги: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Семинары, вебинары, мастер-классы и другие информационно-консультационные мероприятия по вопросам экспорта</a:t>
            </a:r>
            <a:r>
              <a:rPr lang="ru-RU" sz="17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7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Приведение продукции и производства в соответствие с требованиями, предъявляемыми на внешних рынках</a:t>
            </a:r>
            <a:r>
              <a:rPr lang="ru-RU" sz="17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**</a:t>
            </a:r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7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Содействие в приведении индивидуальных маркетинговых или патентных исследований</a:t>
            </a:r>
            <a:r>
              <a:rPr lang="ru-RU" sz="17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**</a:t>
            </a:r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7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Содействие в организации и осуществлении транспортировки продукции</a:t>
            </a:r>
            <a:r>
              <a:rPr lang="ru-RU" sz="17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**</a:t>
            </a:r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Содействие в обеспечении защиты и оформлении прав на результаты интеллектуальной </a:t>
            </a:r>
            <a:endParaRPr lang="en-US" sz="1700" dirty="0">
              <a:solidFill>
                <a:srgbClr val="00000A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деятельности</a:t>
            </a:r>
            <a:r>
              <a:rPr lang="ru-RU" sz="17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7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700" b="1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7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5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услуга предоставляется бесплатно. </a:t>
            </a:r>
            <a:endParaRPr lang="ru-RU" sz="1500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500" b="1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**</a:t>
            </a:r>
            <a:r>
              <a:rPr lang="ru-RU" sz="15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услуга предоставляется на условиях </a:t>
            </a:r>
            <a:r>
              <a:rPr lang="ru-RU" sz="15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софинансирования</a:t>
            </a:r>
            <a:r>
              <a:rPr lang="ru-RU" sz="15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ЦПЭ в размере 80%, заявителем в размере 20%.</a:t>
            </a:r>
            <a:endParaRPr lang="ru-RU" sz="1500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500" b="1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***</a:t>
            </a:r>
            <a:r>
              <a:rPr lang="ru-RU" sz="15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услуга предоставляется на условиях </a:t>
            </a:r>
            <a:r>
              <a:rPr lang="ru-RU" sz="15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софинансирования</a:t>
            </a:r>
            <a:r>
              <a:rPr lang="ru-RU" sz="15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ЦПЭ в размере 70%, заявителем в размере 30%.  </a:t>
            </a:r>
            <a:endParaRPr lang="ru-RU" sz="1500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Изображение 4" descr="1_Pattern_1-01.png">
            <a:extLst>
              <a:ext uri="{FF2B5EF4-FFF2-40B4-BE49-F238E27FC236}">
                <a16:creationId xmlns:a16="http://schemas.microsoft.com/office/drawing/2014/main" id="{5BCE4711-5628-C256-287C-721B92F5EB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 r="24501"/>
          <a:stretch/>
        </p:blipFill>
        <p:spPr>
          <a:xfrm rot="5400000">
            <a:off x="5728246" y="-6119050"/>
            <a:ext cx="582921" cy="12348414"/>
          </a:xfrm>
          <a:prstGeom prst="rect">
            <a:avLst/>
          </a:prstGeom>
        </p:spPr>
      </p:pic>
      <p:pic>
        <p:nvPicPr>
          <p:cNvPr id="6" name="Изображение 4" descr="1_Pattern_1-01.png">
            <a:extLst>
              <a:ext uri="{FF2B5EF4-FFF2-40B4-BE49-F238E27FC236}">
                <a16:creationId xmlns:a16="http://schemas.microsoft.com/office/drawing/2014/main" id="{082DA7A5-3C41-7ABD-0E60-5FBED173BF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 r="24501"/>
          <a:stretch/>
        </p:blipFill>
        <p:spPr>
          <a:xfrm rot="5400000">
            <a:off x="5804539" y="683793"/>
            <a:ext cx="582921" cy="1234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93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F64CD-026C-A2C5-AFDE-7EB691E1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  <a:latin typeface="Bebas Neue Bold" panose="020B0606020202050201" pitchFamily="34" charset="-52"/>
                <a:cs typeface="Arial"/>
              </a:rPr>
              <a:t>Наши контакты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B82CFB-101E-85EC-0340-71C094F62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388" y="1678377"/>
            <a:ext cx="8606498" cy="4900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b="0" i="0" dirty="0">
              <a:solidFill>
                <a:srgbClr val="333333"/>
              </a:solidFill>
              <a:effectLst/>
              <a:latin typeface="Montserrat" panose="00000500000000000000" pitchFamily="2" charset="-52"/>
            </a:endParaRPr>
          </a:p>
          <a:p>
            <a:pPr marL="0" indent="0" fontAlgn="t">
              <a:buNone/>
            </a:pPr>
            <a:r>
              <a:rPr lang="en-US" sz="1400" b="0" i="0" cap="all" dirty="0">
                <a:solidFill>
                  <a:srgbClr val="999999"/>
                </a:solidFill>
                <a:effectLst/>
                <a:latin typeface="Montserrat" panose="00000500000000000000" pitchFamily="2" charset="-52"/>
              </a:rPr>
              <a:t>  </a:t>
            </a:r>
          </a:p>
          <a:p>
            <a:pPr marL="0" indent="0" fontAlgn="t">
              <a:buNone/>
            </a:pPr>
            <a:r>
              <a:rPr lang="en-US" sz="2400" dirty="0">
                <a:solidFill>
                  <a:srgbClr val="333333"/>
                </a:solidFill>
                <a:latin typeface="Montserrat" panose="00000500000000000000" pitchFamily="2" charset="-52"/>
              </a:rPr>
              <a:t>    +7 (922) 002-45-20</a:t>
            </a:r>
          </a:p>
          <a:p>
            <a:pPr marL="0" indent="0" fontAlgn="t">
              <a:buNone/>
            </a:pPr>
            <a:r>
              <a:rPr lang="en-US" sz="2400" dirty="0">
                <a:solidFill>
                  <a:srgbClr val="333333"/>
                </a:solidFill>
                <a:latin typeface="Montserrat" panose="00000500000000000000" pitchFamily="2" charset="-52"/>
              </a:rPr>
              <a:t>    export@iato.ru</a:t>
            </a:r>
          </a:p>
          <a:p>
            <a:pPr marL="0" indent="0" fontAlgn="t">
              <a:buNone/>
            </a:pPr>
            <a:r>
              <a:rPr lang="en-US" sz="2400" dirty="0">
                <a:solidFill>
                  <a:srgbClr val="333333"/>
                </a:solidFill>
                <a:latin typeface="Montserrat" panose="00000500000000000000" pitchFamily="2" charset="-52"/>
              </a:rPr>
              <a:t>    @export72to</a:t>
            </a:r>
          </a:p>
          <a:p>
            <a:pPr marL="0" indent="0" fontAlgn="t">
              <a:buNone/>
            </a:pPr>
            <a:r>
              <a:rPr lang="en-US" sz="2400" cap="all" dirty="0">
                <a:solidFill>
                  <a:srgbClr val="999999"/>
                </a:solidFill>
                <a:latin typeface="Montserrat" panose="00000500000000000000" pitchFamily="2" charset="-52"/>
              </a:rPr>
              <a:t>    </a:t>
            </a:r>
            <a:r>
              <a:rPr lang="en-US" sz="2400" cap="all" dirty="0">
                <a:solidFill>
                  <a:srgbClr val="333333"/>
                </a:solidFill>
                <a:latin typeface="Montserrat" panose="00000500000000000000" pitchFamily="2" charset="-52"/>
              </a:rPr>
              <a:t>@</a:t>
            </a:r>
            <a:r>
              <a:rPr lang="en-US" sz="2400" dirty="0">
                <a:solidFill>
                  <a:srgbClr val="333333"/>
                </a:solidFill>
                <a:latin typeface="Montserrat" panose="00000500000000000000" pitchFamily="2" charset="-52"/>
              </a:rPr>
              <a:t>export.tyumen</a:t>
            </a:r>
          </a:p>
          <a:p>
            <a:pPr marL="0" indent="0" fontAlgn="t">
              <a:buNone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    tecrus.ru </a:t>
            </a:r>
          </a:p>
          <a:p>
            <a:pPr marL="0" indent="0" fontAlgn="t">
              <a:buNone/>
            </a:pPr>
            <a:endParaRPr lang="en-US" sz="2400" dirty="0">
              <a:solidFill>
                <a:srgbClr val="333333"/>
              </a:solidFill>
              <a:latin typeface="Montserrat" panose="00000500000000000000" pitchFamily="2" charset="-52"/>
            </a:endParaRPr>
          </a:p>
          <a:p>
            <a:pPr marL="0" indent="0" fontAlgn="t">
              <a:buNone/>
            </a:pPr>
            <a:endParaRPr lang="en-US" sz="2400" b="0" i="0" dirty="0">
              <a:solidFill>
                <a:srgbClr val="333333"/>
              </a:solidFill>
              <a:effectLst/>
              <a:latin typeface="Montserrat" panose="00000500000000000000" pitchFamily="2" charset="-52"/>
            </a:endParaRPr>
          </a:p>
          <a:p>
            <a:pPr marL="0" indent="0" fontAlgn="t">
              <a:buNone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625000, 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г. Тюмень, ул. Грибоедова, д.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2</a:t>
            </a:r>
          </a:p>
          <a:p>
            <a:pPr marL="0" indent="0" fontAlgn="t">
              <a:buNone/>
            </a:pPr>
            <a:endParaRPr lang="ru-RU" sz="1400" dirty="0">
              <a:solidFill>
                <a:srgbClr val="333333"/>
              </a:solidFill>
              <a:latin typeface="Montserrat" panose="00000500000000000000" pitchFamily="2" charset="-52"/>
            </a:endParaRPr>
          </a:p>
        </p:txBody>
      </p:sp>
      <p:pic>
        <p:nvPicPr>
          <p:cNvPr id="4" name="Изображение 4" descr="1_Pattern_1-01.png">
            <a:extLst>
              <a:ext uri="{FF2B5EF4-FFF2-40B4-BE49-F238E27FC236}">
                <a16:creationId xmlns:a16="http://schemas.microsoft.com/office/drawing/2014/main" id="{5BCE4711-5628-C256-287C-721B92F5EB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 r="24501"/>
          <a:stretch/>
        </p:blipFill>
        <p:spPr>
          <a:xfrm rot="5400000">
            <a:off x="5728246" y="-6119050"/>
            <a:ext cx="582921" cy="12348414"/>
          </a:xfrm>
          <a:prstGeom prst="rect">
            <a:avLst/>
          </a:prstGeom>
        </p:spPr>
      </p:pic>
      <p:pic>
        <p:nvPicPr>
          <p:cNvPr id="6" name="Изображение 4" descr="1_Pattern_1-01.png">
            <a:extLst>
              <a:ext uri="{FF2B5EF4-FFF2-40B4-BE49-F238E27FC236}">
                <a16:creationId xmlns:a16="http://schemas.microsoft.com/office/drawing/2014/main" id="{082DA7A5-3C41-7ABD-0E60-5FBED173BF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 r="24501"/>
          <a:stretch/>
        </p:blipFill>
        <p:spPr>
          <a:xfrm rot="5400000">
            <a:off x="5804539" y="683793"/>
            <a:ext cx="582921" cy="12348414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DC877AC-42B3-729C-10BD-D98324A3F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88" y="3352743"/>
            <a:ext cx="346262" cy="34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2F09CD1A-85B4-0D9E-493E-D8F2433BD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87" y="2895511"/>
            <a:ext cx="346263" cy="34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one telephone icon - Circle Icons">
            <a:extLst>
              <a:ext uri="{FF2B5EF4-FFF2-40B4-BE49-F238E27FC236}">
                <a16:creationId xmlns:a16="http://schemas.microsoft.com/office/drawing/2014/main" id="{77B06DF2-676E-D9A3-2526-2631C3D88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87" y="2438281"/>
            <a:ext cx="346262" cy="34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Website Png Icon #73667 - Free Icons Library">
            <a:extLst>
              <a:ext uri="{FF2B5EF4-FFF2-40B4-BE49-F238E27FC236}">
                <a16:creationId xmlns:a16="http://schemas.microsoft.com/office/drawing/2014/main" id="{228B6390-8D39-0FDF-90C4-A4BF83830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86" y="4128614"/>
            <a:ext cx="1113864" cy="58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VK Round Color icon PNG and SVG Vector Free Download">
            <a:extLst>
              <a:ext uri="{FF2B5EF4-FFF2-40B4-BE49-F238E27FC236}">
                <a16:creationId xmlns:a16="http://schemas.microsoft.com/office/drawing/2014/main" id="{A9D37F96-C47F-BDFE-52BC-AC110CC0B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09" y="3785355"/>
            <a:ext cx="366944" cy="36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425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ra Baru Untuk Merancang Customer Service Agar Lebih Efisien |">
            <a:extLst>
              <a:ext uri="{FF2B5EF4-FFF2-40B4-BE49-F238E27FC236}">
                <a16:creationId xmlns:a16="http://schemas.microsoft.com/office/drawing/2014/main" id="{92377013-A4A8-2B29-4489-A9CA44EE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777" y="4287888"/>
            <a:ext cx="5140223" cy="257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F64CD-026C-A2C5-AFDE-7EB691E13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07" y="365125"/>
            <a:ext cx="11727401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  <a:latin typeface="Bebas Neue Bold" panose="020B0606020202050201" pitchFamily="34" charset="-52"/>
                <a:cs typeface="Arial"/>
              </a:rPr>
              <a:t>Центр поддержки экспорта Тюменской области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B82CFB-101E-85EC-0340-71C094F62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81" y="1703496"/>
            <a:ext cx="10711649" cy="3270924"/>
          </a:xfrm>
        </p:spPr>
        <p:txBody>
          <a:bodyPr>
            <a:normAutofit fontScale="92500"/>
          </a:bodyPr>
          <a:lstStyle/>
          <a:p>
            <a:pPr marL="0" indent="0" algn="l" fontAlgn="base">
              <a:buNone/>
            </a:pPr>
            <a:r>
              <a:rPr lang="ru-RU" sz="2200" i="0" dirty="0">
                <a:solidFill>
                  <a:srgbClr val="C00000"/>
                </a:solidFill>
                <a:effectLst/>
                <a:latin typeface="Bebas Neue Bold" panose="020B0606020202050201"/>
              </a:rPr>
              <a:t>Наша миссия:</a:t>
            </a:r>
          </a:p>
          <a:p>
            <a:pPr marL="0" indent="0" algn="l" fontAlgn="base">
              <a:buNone/>
            </a:pPr>
            <a:r>
              <a:rPr lang="ru-RU" sz="1600" b="0" i="0" dirty="0">
                <a:solidFill>
                  <a:srgbClr val="20252E"/>
                </a:solidFill>
                <a:effectLst/>
                <a:latin typeface="Bebas Neue Bold" panose="020B0606020202050201"/>
              </a:rPr>
              <a:t>- популяризация экспортной деятельности среди субъектов малого и среднего предпринимательства;</a:t>
            </a:r>
          </a:p>
          <a:p>
            <a:pPr marL="0" indent="0" algn="l" fontAlgn="base">
              <a:buNone/>
            </a:pPr>
            <a:r>
              <a:rPr lang="ru-RU" sz="1600" b="0" i="0" dirty="0">
                <a:solidFill>
                  <a:srgbClr val="20252E"/>
                </a:solidFill>
                <a:effectLst/>
                <a:latin typeface="Bebas Neue Bold" panose="020B0606020202050201"/>
              </a:rPr>
              <a:t>- содействие выходу местных экспортеров на иностранные рынки;</a:t>
            </a:r>
          </a:p>
          <a:p>
            <a:pPr marL="0" indent="0" algn="l" fontAlgn="base">
              <a:buNone/>
            </a:pPr>
            <a:r>
              <a:rPr lang="ru-RU" sz="1600" b="0" i="0" dirty="0">
                <a:solidFill>
                  <a:srgbClr val="20252E"/>
                </a:solidFill>
                <a:effectLst/>
                <a:latin typeface="Bebas Neue Bold" panose="020B0606020202050201"/>
              </a:rPr>
              <a:t>- повышение конкурентоспособности и эффективности тюменских предприятий в их внешнеэкономической деятельности (ВЭД);</a:t>
            </a:r>
          </a:p>
          <a:p>
            <a:pPr marL="0" indent="0" algn="l" fontAlgn="base">
              <a:buNone/>
            </a:pPr>
            <a:r>
              <a:rPr lang="ru-RU" sz="1600" b="0" i="0" dirty="0">
                <a:solidFill>
                  <a:srgbClr val="20252E"/>
                </a:solidFill>
                <a:effectLst/>
                <a:latin typeface="Bebas Neue Bold" panose="020B0606020202050201"/>
              </a:rPr>
              <a:t>- развитие экономики Тюменской области посредством оказания информационных, консультационных и образовательных услуг для СМСП в сфере ВЭД.</a:t>
            </a:r>
          </a:p>
          <a:p>
            <a:pPr marL="0" indent="0" algn="l" fontAlgn="base">
              <a:buNone/>
            </a:pPr>
            <a:r>
              <a:rPr lang="ru-RU" sz="1600" b="0" i="0" dirty="0">
                <a:solidFill>
                  <a:srgbClr val="20252E"/>
                </a:solidFill>
                <a:effectLst/>
                <a:latin typeface="Bebas Neue Bold" panose="020B0606020202050201"/>
              </a:rPr>
              <a:t>- увеличение экспортного потенциала региона;</a:t>
            </a:r>
          </a:p>
          <a:p>
            <a:pPr marL="0" indent="0" algn="l" fontAlgn="base">
              <a:buNone/>
            </a:pPr>
            <a:r>
              <a:rPr lang="ru-RU" sz="1600" b="0" i="0" dirty="0">
                <a:solidFill>
                  <a:srgbClr val="20252E"/>
                </a:solidFill>
                <a:effectLst/>
                <a:latin typeface="Bebas Neue Bold" panose="020B0606020202050201"/>
              </a:rPr>
              <a:t>- реализация задач по поддержке отечественного несырьевого неэнергетического экспорта.</a:t>
            </a:r>
          </a:p>
          <a:p>
            <a:pPr marL="0" indent="0" algn="l" fontAlgn="base">
              <a:buNone/>
            </a:pPr>
            <a:br>
              <a:rPr lang="ru-RU" sz="1400" dirty="0">
                <a:latin typeface="Bebas Neue Bold" panose="020B0606020202050201"/>
              </a:rPr>
            </a:br>
            <a:r>
              <a:rPr lang="ru-RU" sz="14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ebas Neue Bold" panose="020B0606020202050201"/>
              </a:rPr>
              <a:t>Все меры, оказываемые Центром поддержки экспорта, предоставляются на безвозмездной основе в рамках Национального проекта «Международная кооперация и экспорт».</a:t>
            </a:r>
            <a:endParaRPr lang="ru-RU" sz="2000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Bebas Neue Bold" panose="020B0606020202050201"/>
              <a:ea typeface="Times New Roman" panose="02020603050405020304" pitchFamily="18" charset="0"/>
            </a:endParaRPr>
          </a:p>
        </p:txBody>
      </p:sp>
      <p:pic>
        <p:nvPicPr>
          <p:cNvPr id="4" name="Изображение 4" descr="1_Pattern_1-01.png">
            <a:extLst>
              <a:ext uri="{FF2B5EF4-FFF2-40B4-BE49-F238E27FC236}">
                <a16:creationId xmlns:a16="http://schemas.microsoft.com/office/drawing/2014/main" id="{5BCE4711-5628-C256-287C-721B92F5EB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 r="24501"/>
          <a:stretch/>
        </p:blipFill>
        <p:spPr>
          <a:xfrm rot="5400000">
            <a:off x="5728246" y="-6119050"/>
            <a:ext cx="582921" cy="12348414"/>
          </a:xfrm>
          <a:prstGeom prst="rect">
            <a:avLst/>
          </a:prstGeom>
        </p:spPr>
      </p:pic>
      <p:pic>
        <p:nvPicPr>
          <p:cNvPr id="6" name="Изображение 4" descr="1_Pattern_1-01.png">
            <a:extLst>
              <a:ext uri="{FF2B5EF4-FFF2-40B4-BE49-F238E27FC236}">
                <a16:creationId xmlns:a16="http://schemas.microsoft.com/office/drawing/2014/main" id="{082DA7A5-3C41-7ABD-0E60-5FBED173BF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 r="24501"/>
          <a:stretch/>
        </p:blipFill>
        <p:spPr>
          <a:xfrm rot="5400000">
            <a:off x="5804539" y="683793"/>
            <a:ext cx="582921" cy="12348414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0DD23472-E0B3-BCAB-2D1A-D8937A09D92D}"/>
              </a:ext>
            </a:extLst>
          </p:cNvPr>
          <p:cNvSpPr txBox="1">
            <a:spLocks/>
          </p:cNvSpPr>
          <p:nvPr/>
        </p:nvSpPr>
        <p:spPr>
          <a:xfrm>
            <a:off x="663881" y="5253555"/>
            <a:ext cx="10066538" cy="4856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base">
              <a:buNone/>
            </a:pPr>
            <a:r>
              <a:rPr lang="ru-RU" sz="2000" i="0" dirty="0">
                <a:solidFill>
                  <a:srgbClr val="C00000"/>
                </a:solidFill>
                <a:effectLst/>
                <a:latin typeface="Bebas Neue Bold" panose="020B0606020202050201"/>
              </a:rPr>
              <a:t>Для кого предназначены услуги: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20252E"/>
                </a:solidFill>
                <a:latin typeface="Bebas Neue Bold" panose="020B0606020202050201"/>
              </a:rPr>
              <a:t>предприятие находится в Едином реестре СМСП (ofd.nalog.ru);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20252E"/>
                </a:solidFill>
                <a:latin typeface="Bebas Neue Bold" panose="020B0606020202050201"/>
              </a:rPr>
              <a:t>деятельность предприятия осуществляется на территории Тюменской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2507543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9E12B29-3B42-4261-94EF-64DD29795301}"/>
              </a:ext>
            </a:extLst>
          </p:cNvPr>
          <p:cNvGrpSpPr/>
          <p:nvPr/>
        </p:nvGrpSpPr>
        <p:grpSpPr>
          <a:xfrm>
            <a:off x="341591" y="1135090"/>
            <a:ext cx="5329449" cy="3528401"/>
            <a:chOff x="721303" y="1061543"/>
            <a:chExt cx="6429210" cy="4256506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54EAB80D-1994-4353-838F-F542D640F395}"/>
                </a:ext>
              </a:extLst>
            </p:cNvPr>
            <p:cNvGrpSpPr/>
            <p:nvPr/>
          </p:nvGrpSpPr>
          <p:grpSpPr>
            <a:xfrm>
              <a:off x="721303" y="1264538"/>
              <a:ext cx="6429210" cy="4053511"/>
              <a:chOff x="705073" y="1279963"/>
              <a:chExt cx="6429210" cy="4053511"/>
            </a:xfrm>
          </p:grpSpPr>
          <p:sp>
            <p:nvSpPr>
              <p:cNvPr id="5" name="Прямоугольник 4"/>
              <p:cNvSpPr/>
              <p:nvPr/>
            </p:nvSpPr>
            <p:spPr>
              <a:xfrm flipV="1">
                <a:off x="705073" y="1279963"/>
                <a:ext cx="1984645" cy="1170383"/>
              </a:xfrm>
              <a:prstGeom prst="rect">
                <a:avLst/>
              </a:pr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ru-RU" sz="1600" kern="0">
                  <a:solidFill>
                    <a:prstClr val="white"/>
                  </a:solidFill>
                  <a:cs typeface="Arial"/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794594" y="1403489"/>
                <a:ext cx="1829143" cy="8910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711200">
                  <a:spcBef>
                    <a:spcPts val="1200"/>
                  </a:spcBef>
                </a:pPr>
                <a:r>
                  <a:rPr lang="ru-RU" sz="1400" dirty="0">
                    <a:solidFill>
                      <a:srgbClr val="000000"/>
                    </a:solidFill>
                    <a:latin typeface="Bebas Neue Bold" panose="020B0606020202050201" pitchFamily="34" charset="-52"/>
                    <a:ea typeface="Calibri" panose="020F0502020204030204" pitchFamily="34" charset="0"/>
                    <a:cs typeface="Arial"/>
                  </a:rPr>
                  <a:t>Сопровождение экспортного контракта</a:t>
                </a:r>
                <a:endParaRPr lang="ru-RU" sz="1400" dirty="0">
                  <a:solidFill>
                    <a:srgbClr val="000000"/>
                  </a:solidFill>
                  <a:latin typeface="Bebas Neue Bold" panose="020B0606020202050201" pitchFamily="34" charset="-52"/>
                  <a:cs typeface="Arial"/>
                </a:endParaRP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 flipV="1">
                <a:off x="2860862" y="1279963"/>
                <a:ext cx="1984645" cy="1170383"/>
              </a:xfrm>
              <a:prstGeom prst="rect">
                <a:avLst/>
              </a:pr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ru-RU" sz="1600" kern="0">
                  <a:solidFill>
                    <a:prstClr val="white"/>
                  </a:solidFill>
                  <a:cs typeface="Arial"/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2860862" y="1405638"/>
                <a:ext cx="2046440" cy="10380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711200">
                  <a:spcBef>
                    <a:spcPts val="1200"/>
                  </a:spcBef>
                </a:pPr>
                <a:r>
                  <a:rPr lang="ru-RU" sz="1400" dirty="0">
                    <a:solidFill>
                      <a:srgbClr val="000000"/>
                    </a:solidFill>
                    <a:latin typeface="Bebas Neue Bold" panose="020B0606020202050201" pitchFamily="34" charset="-52"/>
                    <a:cs typeface="Arial"/>
                  </a:rPr>
                  <a:t>Поиск и подбор иностранного покупателя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 flipV="1">
                <a:off x="5016651" y="1279963"/>
                <a:ext cx="1984645" cy="1170383"/>
              </a:xfrm>
              <a:prstGeom prst="rect">
                <a:avLst/>
              </a:pr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ru-RU" sz="1600" kern="0">
                  <a:solidFill>
                    <a:prstClr val="white"/>
                  </a:solidFill>
                  <a:cs typeface="Arial"/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4962988" y="1363510"/>
                <a:ext cx="2113148" cy="1150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711200">
                  <a:spcBef>
                    <a:spcPts val="1200"/>
                  </a:spcBef>
                </a:pPr>
                <a:r>
                  <a:rPr lang="ru-RU" sz="1400" b="0" i="0" dirty="0">
                    <a:solidFill>
                      <a:srgbClr val="20252E"/>
                    </a:solidFill>
                    <a:effectLst/>
                    <a:latin typeface="Circe"/>
                  </a:rPr>
                  <a:t>Предоставление доступа к запросам иностранных покупателей</a:t>
                </a:r>
                <a:endParaRPr lang="ru-RU" sz="1400" dirty="0">
                  <a:solidFill>
                    <a:srgbClr val="000000"/>
                  </a:solidFill>
                  <a:latin typeface="Bebas Neue Bold" panose="020B0606020202050201" pitchFamily="34" charset="-52"/>
                  <a:cs typeface="Arial"/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 flipV="1">
                <a:off x="705073" y="2721527"/>
                <a:ext cx="1984645" cy="1170383"/>
              </a:xfrm>
              <a:prstGeom prst="rect">
                <a:avLst/>
              </a:pr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ru-RU" sz="1600" kern="0">
                  <a:solidFill>
                    <a:prstClr val="white"/>
                  </a:solidFill>
                  <a:cs typeface="Arial"/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762767" y="2845054"/>
                <a:ext cx="186096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711200">
                  <a:spcBef>
                    <a:spcPts val="1200"/>
                  </a:spcBef>
                </a:pPr>
                <a:r>
                  <a:rPr lang="ru-RU" sz="1400" dirty="0">
                    <a:solidFill>
                      <a:srgbClr val="000000"/>
                    </a:solidFill>
                    <a:latin typeface="Bebas Neue Bold" panose="020B0606020202050201" pitchFamily="34" charset="-52"/>
                    <a:cs typeface="Arial"/>
                  </a:rPr>
                  <a:t>Проведение международных бизнес-миссий</a:t>
                </a: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876217" y="2503107"/>
                <a:ext cx="362541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defTabSz="711200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ru-RU" sz="2000" b="1" dirty="0">
                    <a:solidFill>
                      <a:srgbClr val="C00000"/>
                    </a:solidFill>
                    <a:latin typeface="Arial Narrow" panose="020B0606020202030204" pitchFamily="34" charset="0"/>
                    <a:cs typeface="Arial"/>
                  </a:rPr>
                  <a:t>4</a:t>
                </a: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 flipV="1">
                <a:off x="2860862" y="2721527"/>
                <a:ext cx="1984645" cy="1170383"/>
              </a:xfrm>
              <a:prstGeom prst="rect">
                <a:avLst/>
              </a:pr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ru-RU" sz="1600" kern="0">
                  <a:solidFill>
                    <a:prstClr val="white"/>
                  </a:solidFill>
                  <a:cs typeface="Arial"/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2939513" y="2843957"/>
                <a:ext cx="181842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711200">
                  <a:spcBef>
                    <a:spcPts val="1200"/>
                  </a:spcBef>
                </a:pPr>
                <a:r>
                  <a:rPr lang="ru-RU" sz="1400" dirty="0">
                    <a:solidFill>
                      <a:srgbClr val="000000"/>
                    </a:solidFill>
                    <a:latin typeface="Bebas Neue Bold" panose="020B0606020202050201" pitchFamily="34" charset="-52"/>
                    <a:cs typeface="Arial"/>
                  </a:rPr>
                  <a:t>Проведение реверсных бизнес-миссий</a:t>
                </a: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3032006" y="2503107"/>
                <a:ext cx="362541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defTabSz="711200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ru-RU" sz="2000" b="1" dirty="0">
                    <a:solidFill>
                      <a:srgbClr val="C00000"/>
                    </a:solidFill>
                    <a:latin typeface="Arial Narrow" panose="020B0606020202030204" pitchFamily="34" charset="0"/>
                    <a:cs typeface="Arial"/>
                  </a:rPr>
                  <a:t>5</a:t>
                </a: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 flipV="1">
                <a:off x="5016651" y="2721527"/>
                <a:ext cx="1984645" cy="1170383"/>
              </a:xfrm>
              <a:prstGeom prst="rect">
                <a:avLst/>
              </a:pr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ru-RU" sz="1600" kern="0">
                  <a:solidFill>
                    <a:prstClr val="white"/>
                  </a:solidFill>
                  <a:cs typeface="Arial"/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4973704" y="2860609"/>
                <a:ext cx="210243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711200">
                  <a:spcBef>
                    <a:spcPts val="1200"/>
                  </a:spcBef>
                </a:pPr>
                <a:r>
                  <a:rPr lang="ru-RU" sz="1400" dirty="0">
                    <a:solidFill>
                      <a:srgbClr val="000000"/>
                    </a:solidFill>
                    <a:latin typeface="Bebas Neue Bold" panose="020B0606020202050201" pitchFamily="34" charset="-52"/>
                    <a:cs typeface="Arial"/>
                  </a:rPr>
                  <a:t>Проведение межрегиональных бизнес-миссий</a:t>
                </a: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5187795" y="2503107"/>
                <a:ext cx="362541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defTabSz="711200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ru-RU" sz="2000" b="1" dirty="0">
                    <a:solidFill>
                      <a:srgbClr val="C00000"/>
                    </a:solidFill>
                    <a:latin typeface="Arial Narrow" panose="020B0606020202030204" pitchFamily="34" charset="0"/>
                    <a:cs typeface="Arial"/>
                  </a:rPr>
                  <a:t>6</a:t>
                </a: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 flipV="1">
                <a:off x="705073" y="4163091"/>
                <a:ext cx="1984645" cy="1170383"/>
              </a:xfrm>
              <a:prstGeom prst="rect">
                <a:avLst/>
              </a:pr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ru-RU" sz="1600" kern="0">
                  <a:solidFill>
                    <a:prstClr val="white"/>
                  </a:solidFill>
                  <a:cs typeface="Arial"/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748491" y="4268224"/>
                <a:ext cx="187524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711200">
                  <a:spcBef>
                    <a:spcPts val="1200"/>
                  </a:spcBef>
                </a:pPr>
                <a:r>
                  <a:rPr lang="ru-RU" sz="1400" dirty="0">
                    <a:solidFill>
                      <a:srgbClr val="000000"/>
                    </a:solidFill>
                    <a:latin typeface="Bebas Neue Bold" panose="020B0606020202050201" pitchFamily="34" charset="-52"/>
                    <a:cs typeface="Arial"/>
                  </a:rPr>
                  <a:t>Участие в международных выставках</a:t>
                </a: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876217" y="3944671"/>
                <a:ext cx="362541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defTabSz="711200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ru-RU" sz="2000" b="1" dirty="0">
                    <a:solidFill>
                      <a:srgbClr val="C00000"/>
                    </a:solidFill>
                    <a:latin typeface="Arial Narrow" panose="020B0606020202030204" pitchFamily="34" charset="0"/>
                    <a:cs typeface="Arial"/>
                  </a:rPr>
                  <a:t>7</a:t>
                </a: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 flipV="1">
                <a:off x="2860862" y="4163091"/>
                <a:ext cx="1984645" cy="1170383"/>
              </a:xfrm>
              <a:prstGeom prst="rect">
                <a:avLst/>
              </a:pr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ru-RU" sz="1600" kern="0">
                  <a:solidFill>
                    <a:prstClr val="white"/>
                  </a:solidFill>
                  <a:cs typeface="Arial"/>
                </a:endParaRPr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2922066" y="4414371"/>
                <a:ext cx="181842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711200">
                  <a:spcBef>
                    <a:spcPts val="1200"/>
                  </a:spcBef>
                </a:pPr>
                <a:r>
                  <a:rPr lang="en-US" sz="1400" dirty="0">
                    <a:solidFill>
                      <a:srgbClr val="000000"/>
                    </a:solidFill>
                    <a:cs typeface="Arial"/>
                  </a:rPr>
                  <a:t>E-Commerce</a:t>
                </a: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3032006" y="3944671"/>
                <a:ext cx="362541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defTabSz="711200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ru-RU" sz="2000" b="1" dirty="0">
                    <a:solidFill>
                      <a:srgbClr val="C00000"/>
                    </a:solidFill>
                    <a:latin typeface="Arial Narrow" panose="020B0606020202030204" pitchFamily="34" charset="0"/>
                    <a:cs typeface="Arial"/>
                  </a:rPr>
                  <a:t>8</a:t>
                </a: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 flipV="1">
                <a:off x="5016651" y="4163091"/>
                <a:ext cx="1984645" cy="1170383"/>
              </a:xfrm>
              <a:prstGeom prst="rect">
                <a:avLst/>
              </a:pr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ru-RU" sz="1600" kern="0">
                  <a:solidFill>
                    <a:prstClr val="white"/>
                  </a:solidFill>
                  <a:cs typeface="Arial"/>
                </a:endParaRPr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4963131" y="4279608"/>
                <a:ext cx="2171152" cy="8910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711200">
                  <a:spcBef>
                    <a:spcPts val="1200"/>
                  </a:spcBef>
                </a:pPr>
                <a:r>
                  <a:rPr lang="ru-RU" sz="1400" dirty="0">
                    <a:solidFill>
                      <a:srgbClr val="000000"/>
                    </a:solidFill>
                    <a:latin typeface="Bebas Neue Bold" panose="020B0606020202050201" pitchFamily="34" charset="-52"/>
                    <a:cs typeface="Arial"/>
                  </a:rPr>
                  <a:t>Акселерационные программы по развитию экспорта</a:t>
                </a: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5187795" y="3944671"/>
                <a:ext cx="362541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defTabSz="711200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ru-RU" sz="2000" b="1" dirty="0">
                    <a:solidFill>
                      <a:srgbClr val="C00000"/>
                    </a:solidFill>
                    <a:latin typeface="Arial Narrow" panose="020B0606020202030204" pitchFamily="34" charset="0"/>
                    <a:cs typeface="Arial"/>
                  </a:rPr>
                  <a:t>9</a:t>
                </a:r>
              </a:p>
            </p:txBody>
          </p:sp>
        </p:grpSp>
        <p:sp>
          <p:nvSpPr>
            <p:cNvPr id="49" name="Прямоугольник 48"/>
            <p:cNvSpPr/>
            <p:nvPr/>
          </p:nvSpPr>
          <p:spPr>
            <a:xfrm>
              <a:off x="5187795" y="1061543"/>
              <a:ext cx="36254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defTabSz="711200">
                <a:spcBef>
                  <a:spcPts val="1200"/>
                </a:spcBef>
                <a:spcAft>
                  <a:spcPts val="1200"/>
                </a:spcAft>
              </a:pPr>
              <a:r>
                <a:rPr lang="ru-RU" sz="2000" b="1" dirty="0">
                  <a:solidFill>
                    <a:srgbClr val="C00000"/>
                  </a:solidFill>
                  <a:latin typeface="Arial Narrow" panose="020B0606020202030204" pitchFamily="34" charset="0"/>
                  <a:cs typeface="Arial"/>
                </a:rPr>
                <a:t>3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032006" y="1061543"/>
              <a:ext cx="36254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defTabSz="711200">
                <a:spcBef>
                  <a:spcPts val="1200"/>
                </a:spcBef>
                <a:spcAft>
                  <a:spcPts val="1200"/>
                </a:spcAft>
              </a:pPr>
              <a:r>
                <a:rPr lang="ru-RU" sz="2000" b="1" dirty="0">
                  <a:solidFill>
                    <a:srgbClr val="C00000"/>
                  </a:solidFill>
                  <a:latin typeface="Arial Narrow" panose="020B0606020202030204" pitchFamily="34" charset="0"/>
                  <a:cs typeface="Arial"/>
                </a:rPr>
                <a:t>2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876217" y="1061543"/>
              <a:ext cx="36254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defTabSz="711200">
                <a:spcBef>
                  <a:spcPts val="1200"/>
                </a:spcBef>
                <a:spcAft>
                  <a:spcPts val="1200"/>
                </a:spcAft>
              </a:pPr>
              <a:r>
                <a:rPr lang="ru-RU" sz="2000" b="1" dirty="0">
                  <a:solidFill>
                    <a:srgbClr val="C00000"/>
                  </a:solidFill>
                  <a:latin typeface="Arial Narrow" panose="020B0606020202030204" pitchFamily="34" charset="0"/>
                  <a:cs typeface="Arial"/>
                </a:rPr>
                <a:t>1</a:t>
              </a:r>
            </a:p>
          </p:txBody>
        </p:sp>
      </p:grpSp>
      <p:sp>
        <p:nvSpPr>
          <p:cNvPr id="76" name="Прямоугольник 75"/>
          <p:cNvSpPr/>
          <p:nvPr/>
        </p:nvSpPr>
        <p:spPr>
          <a:xfrm>
            <a:off x="284546" y="753865"/>
            <a:ext cx="24582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solidFill>
                  <a:srgbClr val="C00000"/>
                </a:solidFill>
                <a:latin typeface="Bebas Neue Bold" panose="020B0606020202050201"/>
                <a:ea typeface="Calibri" panose="020F0502020204030204" pitchFamily="34" charset="0"/>
              </a:rPr>
              <a:t>Комплексные услуги</a:t>
            </a:r>
            <a:endParaRPr lang="ru-RU" sz="2000" i="1" dirty="0">
              <a:solidFill>
                <a:srgbClr val="C00000"/>
              </a:solidFill>
              <a:latin typeface="Bebas Neue Bold" panose="020B0606020202050201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265219" y="1231493"/>
            <a:ext cx="36094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>
                <a:solidFill>
                  <a:schemeClr val="tx2"/>
                </a:solidFill>
              </a:rPr>
              <a:t>Ключевой принцип работы</a:t>
            </a:r>
          </a:p>
        </p:txBody>
      </p:sp>
      <p:graphicFrame>
        <p:nvGraphicFramePr>
          <p:cNvPr id="95" name="Схема 94"/>
          <p:cNvGraphicFramePr/>
          <p:nvPr>
            <p:extLst>
              <p:ext uri="{D42A27DB-BD31-4B8C-83A1-F6EECF244321}">
                <p14:modId xmlns:p14="http://schemas.microsoft.com/office/powerpoint/2010/main" val="2786761056"/>
              </p:ext>
            </p:extLst>
          </p:nvPr>
        </p:nvGraphicFramePr>
        <p:xfrm>
          <a:off x="6273503" y="1231493"/>
          <a:ext cx="5601168" cy="3936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388BD11-05E1-49D6-BC7A-B0272878B32F}"/>
              </a:ext>
            </a:extLst>
          </p:cNvPr>
          <p:cNvGrpSpPr/>
          <p:nvPr/>
        </p:nvGrpSpPr>
        <p:grpSpPr>
          <a:xfrm>
            <a:off x="284546" y="4989695"/>
            <a:ext cx="3981526" cy="863081"/>
            <a:chOff x="357093" y="5139027"/>
            <a:chExt cx="4010006" cy="959156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357093" y="5139027"/>
              <a:ext cx="3367396" cy="4446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i="1" dirty="0">
                  <a:solidFill>
                    <a:srgbClr val="C00000"/>
                  </a:solidFill>
                  <a:latin typeface="Bebas Neue Bold" panose="020B0606020202050201"/>
                </a:rPr>
                <a:t>Самостоятельные услуги</a:t>
              </a:r>
            </a:p>
          </p:txBody>
        </p: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7DF30C72-7182-4D70-9F57-9A584C692CB1}"/>
                </a:ext>
              </a:extLst>
            </p:cNvPr>
            <p:cNvGrpSpPr/>
            <p:nvPr/>
          </p:nvGrpSpPr>
          <p:grpSpPr>
            <a:xfrm>
              <a:off x="492724" y="5560922"/>
              <a:ext cx="3874375" cy="307777"/>
              <a:chOff x="721303" y="5909138"/>
              <a:chExt cx="3874375" cy="307777"/>
            </a:xfrm>
          </p:grpSpPr>
          <p:sp>
            <p:nvSpPr>
              <p:cNvPr id="79" name="Прямоугольник 78"/>
              <p:cNvSpPr/>
              <p:nvPr/>
            </p:nvSpPr>
            <p:spPr>
              <a:xfrm>
                <a:off x="1046965" y="5909138"/>
                <a:ext cx="3548713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711200">
                  <a:spcBef>
                    <a:spcPts val="1200"/>
                  </a:spcBef>
                </a:pPr>
                <a:r>
                  <a:rPr lang="ru-RU" sz="1400" b="1" i="1" dirty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</a:rPr>
                  <a:t>Образовательные программы</a:t>
                </a:r>
                <a:endParaRPr lang="ru-RU" sz="1400" b="1" i="1" dirty="0">
                  <a:solidFill>
                    <a:srgbClr val="000000"/>
                  </a:solidFill>
                  <a:cs typeface="Arial"/>
                </a:endParaRPr>
              </a:p>
            </p:txBody>
          </p:sp>
          <p:grpSp>
            <p:nvGrpSpPr>
              <p:cNvPr id="96" name="Группа 95"/>
              <p:cNvGrpSpPr/>
              <p:nvPr/>
            </p:nvGrpSpPr>
            <p:grpSpPr>
              <a:xfrm rot="16200000">
                <a:off x="789861" y="5996730"/>
                <a:ext cx="142698" cy="279814"/>
                <a:chOff x="723871" y="5828702"/>
                <a:chExt cx="138463" cy="255295"/>
              </a:xfrm>
            </p:grpSpPr>
            <p:sp>
              <p:nvSpPr>
                <p:cNvPr id="97" name="object 52"/>
                <p:cNvSpPr/>
                <p:nvPr/>
              </p:nvSpPr>
              <p:spPr>
                <a:xfrm>
                  <a:off x="723871" y="5905352"/>
                  <a:ext cx="138463" cy="178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925" h="208914">
                      <a:moveTo>
                        <a:pt x="0" y="0"/>
                      </a:moveTo>
                      <a:lnTo>
                        <a:pt x="80797" y="208838"/>
                      </a:lnTo>
                      <a:lnTo>
                        <a:pt x="161607" y="0"/>
                      </a:lnTo>
                      <a:lnTo>
                        <a:pt x="79222" y="0"/>
                      </a:lnTo>
                      <a:lnTo>
                        <a:pt x="79222" y="93332"/>
                      </a:lnTo>
                    </a:path>
                  </a:pathLst>
                </a:custGeom>
                <a:ln w="28575">
                  <a:solidFill>
                    <a:schemeClr val="tx2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200"/>
                </a:p>
              </p:txBody>
            </p:sp>
            <p:sp>
              <p:nvSpPr>
                <p:cNvPr id="98" name="object 53"/>
                <p:cNvSpPr/>
                <p:nvPr/>
              </p:nvSpPr>
              <p:spPr>
                <a:xfrm>
                  <a:off x="791614" y="5828702"/>
                  <a:ext cx="0" cy="77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90170">
                      <a:moveTo>
                        <a:pt x="0" y="89636"/>
                      </a:moveTo>
                      <a:lnTo>
                        <a:pt x="0" y="0"/>
                      </a:lnTo>
                    </a:path>
                  </a:pathLst>
                </a:custGeom>
                <a:ln w="28575">
                  <a:solidFill>
                    <a:schemeClr val="tx2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200"/>
                </a:p>
              </p:txBody>
            </p:sp>
          </p:grpSp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FA0648FD-06F9-466C-83D0-2E8291E34BEA}"/>
                </a:ext>
              </a:extLst>
            </p:cNvPr>
            <p:cNvGrpSpPr/>
            <p:nvPr/>
          </p:nvGrpSpPr>
          <p:grpSpPr>
            <a:xfrm>
              <a:off x="636794" y="5790406"/>
              <a:ext cx="3342419" cy="307777"/>
              <a:chOff x="5073956" y="5814280"/>
              <a:chExt cx="3342419" cy="307777"/>
            </a:xfrm>
          </p:grpSpPr>
          <p:sp>
            <p:nvSpPr>
              <p:cNvPr id="83" name="Прямоугольник 82"/>
              <p:cNvSpPr/>
              <p:nvPr/>
            </p:nvSpPr>
            <p:spPr>
              <a:xfrm>
                <a:off x="5370342" y="5814280"/>
                <a:ext cx="3046033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711200">
                  <a:spcBef>
                    <a:spcPts val="1200"/>
                  </a:spcBef>
                </a:pPr>
                <a:r>
                  <a:rPr lang="ru-RU" sz="1400" b="1" i="1" dirty="0">
                    <a:solidFill>
                      <a:srgbClr val="000000"/>
                    </a:solidFill>
                    <a:cs typeface="Arial"/>
                  </a:rPr>
                  <a:t>Сертификация и стандартизация</a:t>
                </a:r>
              </a:p>
            </p:txBody>
          </p:sp>
          <p:grpSp>
            <p:nvGrpSpPr>
              <p:cNvPr id="99" name="Группа 98"/>
              <p:cNvGrpSpPr/>
              <p:nvPr/>
            </p:nvGrpSpPr>
            <p:grpSpPr>
              <a:xfrm rot="16200000">
                <a:off x="5142354" y="5873718"/>
                <a:ext cx="142698" cy="279493"/>
                <a:chOff x="843389" y="5943956"/>
                <a:chExt cx="138463" cy="255001"/>
              </a:xfrm>
            </p:grpSpPr>
            <p:sp>
              <p:nvSpPr>
                <p:cNvPr id="100" name="object 52"/>
                <p:cNvSpPr/>
                <p:nvPr/>
              </p:nvSpPr>
              <p:spPr>
                <a:xfrm>
                  <a:off x="843389" y="6020312"/>
                  <a:ext cx="138463" cy="178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925" h="208914">
                      <a:moveTo>
                        <a:pt x="0" y="0"/>
                      </a:moveTo>
                      <a:lnTo>
                        <a:pt x="80797" y="208838"/>
                      </a:lnTo>
                      <a:lnTo>
                        <a:pt x="161607" y="0"/>
                      </a:lnTo>
                      <a:lnTo>
                        <a:pt x="79222" y="0"/>
                      </a:lnTo>
                      <a:lnTo>
                        <a:pt x="79222" y="93332"/>
                      </a:lnTo>
                    </a:path>
                  </a:pathLst>
                </a:custGeom>
                <a:ln w="28575">
                  <a:solidFill>
                    <a:schemeClr val="tx2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200"/>
                </a:p>
              </p:txBody>
            </p:sp>
            <p:sp>
              <p:nvSpPr>
                <p:cNvPr id="101" name="object 53"/>
                <p:cNvSpPr/>
                <p:nvPr/>
              </p:nvSpPr>
              <p:spPr>
                <a:xfrm>
                  <a:off x="918000" y="5943956"/>
                  <a:ext cx="0" cy="77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90170">
                      <a:moveTo>
                        <a:pt x="0" y="89636"/>
                      </a:moveTo>
                      <a:lnTo>
                        <a:pt x="0" y="0"/>
                      </a:lnTo>
                    </a:path>
                  </a:pathLst>
                </a:custGeom>
                <a:ln w="28575">
                  <a:solidFill>
                    <a:schemeClr val="tx2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200"/>
                </a:p>
              </p:txBody>
            </p:sp>
          </p:grpSp>
        </p:grpSp>
      </p:grpSp>
      <p:pic>
        <p:nvPicPr>
          <p:cNvPr id="46" name="Изображение 4" descr="1_Pattern_1-01.png">
            <a:extLst>
              <a:ext uri="{FF2B5EF4-FFF2-40B4-BE49-F238E27FC236}">
                <a16:creationId xmlns:a16="http://schemas.microsoft.com/office/drawing/2014/main" id="{1056F856-3888-49DB-B2BF-0A351AFF7D7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 r="24501"/>
          <a:stretch/>
        </p:blipFill>
        <p:spPr>
          <a:xfrm rot="5400000">
            <a:off x="5728246" y="-6119050"/>
            <a:ext cx="582921" cy="12348414"/>
          </a:xfrm>
          <a:prstGeom prst="rect">
            <a:avLst/>
          </a:prstGeom>
        </p:spPr>
      </p:pic>
      <p:pic>
        <p:nvPicPr>
          <p:cNvPr id="50" name="Изображение 4" descr="1_Pattern_1-01.png">
            <a:extLst>
              <a:ext uri="{FF2B5EF4-FFF2-40B4-BE49-F238E27FC236}">
                <a16:creationId xmlns:a16="http://schemas.microsoft.com/office/drawing/2014/main" id="{38C63020-724C-43C7-9543-DFC67FB776E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 r="24501"/>
          <a:stretch/>
        </p:blipFill>
        <p:spPr>
          <a:xfrm rot="5400000">
            <a:off x="5804539" y="735523"/>
            <a:ext cx="582921" cy="1234841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7D9BEF3-F2F1-4D90-CAE5-F884582ECB57}"/>
              </a:ext>
            </a:extLst>
          </p:cNvPr>
          <p:cNvSpPr/>
          <p:nvPr/>
        </p:nvSpPr>
        <p:spPr>
          <a:xfrm>
            <a:off x="953749" y="5793439"/>
            <a:ext cx="39107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11200">
              <a:spcBef>
                <a:spcPts val="1200"/>
              </a:spcBef>
            </a:pPr>
            <a:r>
              <a:rPr lang="ru-RU" sz="1400" b="1" i="1" dirty="0">
                <a:solidFill>
                  <a:srgbClr val="000000"/>
                </a:solidFill>
                <a:cs typeface="Arial"/>
              </a:rPr>
              <a:t>Маркетинговые и патентные исследования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36E9CA1-FB2C-865F-C67D-5A30907B5554}"/>
              </a:ext>
            </a:extLst>
          </p:cNvPr>
          <p:cNvSpPr/>
          <p:nvPr/>
        </p:nvSpPr>
        <p:spPr>
          <a:xfrm>
            <a:off x="1050956" y="6000152"/>
            <a:ext cx="39107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11200">
              <a:spcBef>
                <a:spcPts val="1200"/>
              </a:spcBef>
            </a:pPr>
            <a:r>
              <a:rPr lang="ru-RU" sz="1400" b="1" i="1" dirty="0">
                <a:solidFill>
                  <a:srgbClr val="000000"/>
                </a:solidFill>
                <a:cs typeface="Arial"/>
              </a:rPr>
              <a:t>Защита интеллектуальной собственности</a:t>
            </a:r>
          </a:p>
        </p:txBody>
      </p:sp>
      <p:sp>
        <p:nvSpPr>
          <p:cNvPr id="15" name="object 52">
            <a:extLst>
              <a:ext uri="{FF2B5EF4-FFF2-40B4-BE49-F238E27FC236}">
                <a16:creationId xmlns:a16="http://schemas.microsoft.com/office/drawing/2014/main" id="{3C74237A-A0FA-FA80-2217-D961EB4CDE2A}"/>
              </a:ext>
            </a:extLst>
          </p:cNvPr>
          <p:cNvSpPr/>
          <p:nvPr/>
        </p:nvSpPr>
        <p:spPr>
          <a:xfrm rot="16200000">
            <a:off x="780609" y="5861668"/>
            <a:ext cx="128404" cy="194413"/>
          </a:xfrm>
          <a:custGeom>
            <a:avLst/>
            <a:gdLst/>
            <a:ahLst/>
            <a:cxnLst/>
            <a:rect l="l" t="t" r="r" b="b"/>
            <a:pathLst>
              <a:path w="161925" h="208914">
                <a:moveTo>
                  <a:pt x="0" y="0"/>
                </a:moveTo>
                <a:lnTo>
                  <a:pt x="80797" y="208838"/>
                </a:lnTo>
                <a:lnTo>
                  <a:pt x="161607" y="0"/>
                </a:lnTo>
                <a:lnTo>
                  <a:pt x="79222" y="0"/>
                </a:lnTo>
                <a:lnTo>
                  <a:pt x="79222" y="93332"/>
                </a:lnTo>
              </a:path>
            </a:pathLst>
          </a:custGeom>
          <a:ln w="28575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53">
            <a:extLst>
              <a:ext uri="{FF2B5EF4-FFF2-40B4-BE49-F238E27FC236}">
                <a16:creationId xmlns:a16="http://schemas.microsoft.com/office/drawing/2014/main" id="{60F58AF8-51DC-31AC-D2AF-F38043E9F8AC}"/>
              </a:ext>
            </a:extLst>
          </p:cNvPr>
          <p:cNvSpPr/>
          <p:nvPr/>
        </p:nvSpPr>
        <p:spPr>
          <a:xfrm rot="16200000">
            <a:off x="701560" y="5916919"/>
            <a:ext cx="0" cy="8391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89636"/>
                </a:moveTo>
                <a:lnTo>
                  <a:pt x="0" y="0"/>
                </a:lnTo>
              </a:path>
            </a:pathLst>
          </a:custGeom>
          <a:ln w="28575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52">
            <a:extLst>
              <a:ext uri="{FF2B5EF4-FFF2-40B4-BE49-F238E27FC236}">
                <a16:creationId xmlns:a16="http://schemas.microsoft.com/office/drawing/2014/main" id="{C908AF5A-5664-EC3E-ED4A-C7440A8E1615}"/>
              </a:ext>
            </a:extLst>
          </p:cNvPr>
          <p:cNvSpPr/>
          <p:nvPr/>
        </p:nvSpPr>
        <p:spPr>
          <a:xfrm rot="16200000">
            <a:off x="877816" y="6057036"/>
            <a:ext cx="128404" cy="194413"/>
          </a:xfrm>
          <a:custGeom>
            <a:avLst/>
            <a:gdLst/>
            <a:ahLst/>
            <a:cxnLst/>
            <a:rect l="l" t="t" r="r" b="b"/>
            <a:pathLst>
              <a:path w="161925" h="208914">
                <a:moveTo>
                  <a:pt x="0" y="0"/>
                </a:moveTo>
                <a:lnTo>
                  <a:pt x="80797" y="208838"/>
                </a:lnTo>
                <a:lnTo>
                  <a:pt x="161607" y="0"/>
                </a:lnTo>
                <a:lnTo>
                  <a:pt x="79222" y="0"/>
                </a:lnTo>
                <a:lnTo>
                  <a:pt x="79222" y="93332"/>
                </a:lnTo>
              </a:path>
            </a:pathLst>
          </a:custGeom>
          <a:ln w="28575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53">
            <a:extLst>
              <a:ext uri="{FF2B5EF4-FFF2-40B4-BE49-F238E27FC236}">
                <a16:creationId xmlns:a16="http://schemas.microsoft.com/office/drawing/2014/main" id="{1AA181C1-7356-7724-74D9-BF5A166721A1}"/>
              </a:ext>
            </a:extLst>
          </p:cNvPr>
          <p:cNvSpPr/>
          <p:nvPr/>
        </p:nvSpPr>
        <p:spPr>
          <a:xfrm rot="16200000">
            <a:off x="797815" y="6112085"/>
            <a:ext cx="0" cy="8391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89636"/>
                </a:moveTo>
                <a:lnTo>
                  <a:pt x="0" y="0"/>
                </a:lnTo>
              </a:path>
            </a:pathLst>
          </a:custGeom>
          <a:ln w="28575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B1BF1F-3E36-E436-8A09-3F46C8259AA2}"/>
              </a:ext>
            </a:extLst>
          </p:cNvPr>
          <p:cNvSpPr txBox="1"/>
          <p:nvPr/>
        </p:nvSpPr>
        <p:spPr>
          <a:xfrm>
            <a:off x="1199808" y="6225628"/>
            <a:ext cx="38713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11200">
              <a:spcBef>
                <a:spcPts val="1200"/>
              </a:spcBef>
            </a:pPr>
            <a:r>
              <a:rPr lang="ru-RU" sz="1400" b="1" i="1" dirty="0">
                <a:solidFill>
                  <a:srgbClr val="000000"/>
                </a:solidFill>
                <a:cs typeface="Arial"/>
              </a:rPr>
              <a:t>Логистика</a:t>
            </a:r>
          </a:p>
        </p:txBody>
      </p:sp>
      <p:sp>
        <p:nvSpPr>
          <p:cNvPr id="21" name="object 52">
            <a:extLst>
              <a:ext uri="{FF2B5EF4-FFF2-40B4-BE49-F238E27FC236}">
                <a16:creationId xmlns:a16="http://schemas.microsoft.com/office/drawing/2014/main" id="{C4D5B8BF-7864-3F66-CEBA-7301C12CD5B3}"/>
              </a:ext>
            </a:extLst>
          </p:cNvPr>
          <p:cNvSpPr/>
          <p:nvPr/>
        </p:nvSpPr>
        <p:spPr>
          <a:xfrm rot="16200000">
            <a:off x="986754" y="6270304"/>
            <a:ext cx="128404" cy="194413"/>
          </a:xfrm>
          <a:custGeom>
            <a:avLst/>
            <a:gdLst/>
            <a:ahLst/>
            <a:cxnLst/>
            <a:rect l="l" t="t" r="r" b="b"/>
            <a:pathLst>
              <a:path w="161925" h="208914">
                <a:moveTo>
                  <a:pt x="0" y="0"/>
                </a:moveTo>
                <a:lnTo>
                  <a:pt x="80797" y="208838"/>
                </a:lnTo>
                <a:lnTo>
                  <a:pt x="161607" y="0"/>
                </a:lnTo>
                <a:lnTo>
                  <a:pt x="79222" y="0"/>
                </a:lnTo>
                <a:lnTo>
                  <a:pt x="79222" y="93332"/>
                </a:lnTo>
              </a:path>
            </a:pathLst>
          </a:custGeom>
          <a:ln w="28575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09D12063-83DB-8541-5FDF-312B6085CEB6}"/>
              </a:ext>
            </a:extLst>
          </p:cNvPr>
          <p:cNvSpPr/>
          <p:nvPr/>
        </p:nvSpPr>
        <p:spPr>
          <a:xfrm rot="16200000">
            <a:off x="898497" y="6325555"/>
            <a:ext cx="0" cy="8391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89636"/>
                </a:moveTo>
                <a:lnTo>
                  <a:pt x="0" y="0"/>
                </a:lnTo>
              </a:path>
            </a:pathLst>
          </a:custGeom>
          <a:ln w="28575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533A174-DE06-BE28-578F-23A0C9766B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7021" y="5571802"/>
            <a:ext cx="6627650" cy="85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8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646840CC-F736-4789-D7D6-6877C205D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017" y="1690688"/>
            <a:ext cx="4751434" cy="267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F64CD-026C-A2C5-AFDE-7EB691E1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solidFill>
                  <a:srgbClr val="C00000"/>
                </a:solidFill>
                <a:latin typeface="Bebas Neue Bold" panose="020B0606020202050201" pitchFamily="34" charset="-52"/>
                <a:ea typeface="Calibri" panose="020F0502020204030204" pitchFamily="34" charset="0"/>
                <a:cs typeface="Arial"/>
              </a:rPr>
              <a:t>Сопровождение экспортного контракта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B82CFB-101E-85EC-0340-71C094F62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22671" cy="435133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1800" b="1" i="1" u="sng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Базовые услуги:</a:t>
            </a:r>
            <a:r>
              <a:rPr lang="ru-RU" sz="1800" b="1" u="sng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00000A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содействие в подготовке проекта экспортного контракта или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правовой экспертизы экспортного контракта</a:t>
            </a:r>
            <a:r>
              <a:rPr lang="ru-RU" sz="20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ru-RU" sz="20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endParaRPr lang="ru-RU" sz="1800" dirty="0">
              <a:solidFill>
                <a:srgbClr val="00000A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b="1" i="1" u="sng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Дополнительные услуги:</a:t>
            </a:r>
            <a:r>
              <a:rPr lang="ru-RU" sz="1800" b="1" u="sng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00000A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адаптация и перевод упаковки товара, экспортного контракта,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других материалов</a:t>
            </a:r>
            <a:r>
              <a:rPr lang="ru-RU" sz="20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ru-RU" sz="20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</a:p>
          <a:p>
            <a:pPr algn="just"/>
            <a:r>
              <a:rPr lang="ru-RU" sz="20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расчет логистики экспортной поставки</a:t>
            </a:r>
            <a:r>
              <a:rPr lang="ru-RU" sz="20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ru-RU" sz="20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sz="20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сопровождение переговорного процесса</a:t>
            </a:r>
            <a:r>
              <a:rPr lang="ru-RU" sz="20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ru-RU" sz="20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sz="20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подготовка документов для прохождения таможенных процедур</a:t>
            </a:r>
            <a:r>
              <a:rPr lang="ru-RU" sz="20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ru-RU" sz="20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sz="20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консультирование по налогообложению, валютному регулированию и контролю</a:t>
            </a:r>
            <a:r>
              <a:rPr lang="ru-RU" sz="20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ru-RU" sz="20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sz="20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содействие в размещении и хранении продукции субъекта МСП в местах временного хранения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рубежом</a:t>
            </a:r>
            <a:r>
              <a:rPr lang="ru-RU" sz="20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ru-RU" sz="20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sz="20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консультирование по условиям доступа на рынок</a:t>
            </a:r>
            <a:r>
              <a:rPr lang="ru-RU" sz="20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ru-RU" sz="20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ru-RU" sz="1800" dirty="0">
              <a:solidFill>
                <a:srgbClr val="00000A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услуга предоставляется бесплатно. </a:t>
            </a:r>
          </a:p>
        </p:txBody>
      </p:sp>
      <p:pic>
        <p:nvPicPr>
          <p:cNvPr id="4" name="Изображение 4" descr="1_Pattern_1-01.png">
            <a:extLst>
              <a:ext uri="{FF2B5EF4-FFF2-40B4-BE49-F238E27FC236}">
                <a16:creationId xmlns:a16="http://schemas.microsoft.com/office/drawing/2014/main" id="{5BCE4711-5628-C256-287C-721B92F5EB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 r="24501"/>
          <a:stretch/>
        </p:blipFill>
        <p:spPr>
          <a:xfrm rot="5400000">
            <a:off x="5728246" y="-6119050"/>
            <a:ext cx="582921" cy="12348414"/>
          </a:xfrm>
          <a:prstGeom prst="rect">
            <a:avLst/>
          </a:prstGeom>
        </p:spPr>
      </p:pic>
      <p:pic>
        <p:nvPicPr>
          <p:cNvPr id="6" name="Изображение 4" descr="1_Pattern_1-01.png">
            <a:extLst>
              <a:ext uri="{FF2B5EF4-FFF2-40B4-BE49-F238E27FC236}">
                <a16:creationId xmlns:a16="http://schemas.microsoft.com/office/drawing/2014/main" id="{082DA7A5-3C41-7ABD-0E60-5FBED173BF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 r="24501"/>
          <a:stretch/>
        </p:blipFill>
        <p:spPr>
          <a:xfrm rot="5400000">
            <a:off x="5804539" y="683793"/>
            <a:ext cx="582921" cy="1234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81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FD018D73-FE82-9F04-7C34-16715F4FA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344" y="2029975"/>
            <a:ext cx="5089864" cy="335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F64CD-026C-A2C5-AFDE-7EB691E1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711200">
              <a:spcBef>
                <a:spcPts val="1200"/>
              </a:spcBef>
            </a:pPr>
            <a:r>
              <a:rPr lang="ru-RU" sz="4400" dirty="0">
                <a:solidFill>
                  <a:srgbClr val="C00000"/>
                </a:solidFill>
                <a:latin typeface="Bebas Neue Bold" panose="020B0606020202050201" pitchFamily="34" charset="-52"/>
                <a:cs typeface="Arial"/>
              </a:rPr>
              <a:t>Поиск и подбор иностранного покупателя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B82CFB-101E-85EC-0340-71C094F62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8622671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i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b="1" i="1" u="sng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Базовые услуги: 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поиск и подбор иностранных покупателей</a:t>
            </a:r>
            <a:r>
              <a:rPr lang="ru-RU" sz="17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7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u="sng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Дополнительные услуги: 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формирование или актуализация коммерческого предложения</a:t>
            </a:r>
            <a:r>
              <a:rPr lang="ru-RU" sz="17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endParaRPr lang="ru-RU" sz="17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сопровождение переговорного процесса</a:t>
            </a:r>
            <a:r>
              <a:rPr lang="ru-RU" sz="17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endParaRPr lang="ru-RU" sz="17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разработка и (или) модернизация сайта на иностранном языке</a:t>
            </a:r>
            <a:r>
              <a:rPr lang="ru-RU" sz="17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**</a:t>
            </a:r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17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подготовка и (или) перевод презентационных и других материалов</a:t>
            </a:r>
            <a:r>
              <a:rPr lang="ru-RU" sz="17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17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пересылка пробной продукции</a:t>
            </a:r>
            <a:r>
              <a:rPr lang="ru-RU" sz="17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 </a:t>
            </a:r>
            <a:endParaRPr lang="ru-RU" sz="17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консультирование по условиям доступа на рынок</a:t>
            </a:r>
            <a:r>
              <a:rPr lang="ru-RU" sz="17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7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7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500" b="1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5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услуга предоставляется бесплатно. </a:t>
            </a:r>
            <a:endParaRPr lang="ru-RU" sz="1500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500" b="1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** </a:t>
            </a:r>
            <a:r>
              <a:rPr lang="ru-RU" sz="15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услуга предоставляется на условиях </a:t>
            </a:r>
            <a:r>
              <a:rPr lang="ru-RU" sz="15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софинансирования</a:t>
            </a:r>
            <a:r>
              <a:rPr lang="ru-RU" sz="15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ЦПЭ в размере 80%, заявителем в размере 20%.  </a:t>
            </a:r>
            <a:endParaRPr lang="ru-RU" sz="1500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Изображение 4" descr="1_Pattern_1-01.png">
            <a:extLst>
              <a:ext uri="{FF2B5EF4-FFF2-40B4-BE49-F238E27FC236}">
                <a16:creationId xmlns:a16="http://schemas.microsoft.com/office/drawing/2014/main" id="{5BCE4711-5628-C256-287C-721B92F5EB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 r="24501"/>
          <a:stretch/>
        </p:blipFill>
        <p:spPr>
          <a:xfrm rot="5400000">
            <a:off x="5728246" y="-6119050"/>
            <a:ext cx="582921" cy="12348414"/>
          </a:xfrm>
          <a:prstGeom prst="rect">
            <a:avLst/>
          </a:prstGeom>
        </p:spPr>
      </p:pic>
      <p:pic>
        <p:nvPicPr>
          <p:cNvPr id="6" name="Изображение 4" descr="1_Pattern_1-01.png">
            <a:extLst>
              <a:ext uri="{FF2B5EF4-FFF2-40B4-BE49-F238E27FC236}">
                <a16:creationId xmlns:a16="http://schemas.microsoft.com/office/drawing/2014/main" id="{082DA7A5-3C41-7ABD-0E60-5FBED173BF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 r="24501"/>
          <a:stretch/>
        </p:blipFill>
        <p:spPr>
          <a:xfrm rot="5400000">
            <a:off x="5804539" y="683793"/>
            <a:ext cx="582921" cy="1234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37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Услуги – Центр поддержки экспорта Белгородской области">
            <a:extLst>
              <a:ext uri="{FF2B5EF4-FFF2-40B4-BE49-F238E27FC236}">
                <a16:creationId xmlns:a16="http://schemas.microsoft.com/office/drawing/2014/main" id="{23C4B443-FD5B-6C08-C5E7-E9EDC7514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556" y="3429000"/>
            <a:ext cx="2789033" cy="278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F64CD-026C-A2C5-AFDE-7EB691E1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Circe"/>
              </a:rPr>
              <a:t>Д</a:t>
            </a:r>
            <a:r>
              <a:rPr lang="ru-RU" b="0" i="0" dirty="0">
                <a:solidFill>
                  <a:srgbClr val="C00000"/>
                </a:solidFill>
                <a:effectLst/>
                <a:latin typeface="Circe"/>
              </a:rPr>
              <a:t>оступ к запросам иностранных покупателей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B82CFB-101E-85EC-0340-71C094F62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22671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b="1" i="1" u="sng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Базовые услуги: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подготовка и (или) перевод презентационных и других материалов</a:t>
            </a:r>
            <a:r>
              <a:rPr lang="ru-RU" sz="17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17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сопровождение переговорного процесса</a:t>
            </a:r>
            <a:r>
              <a:rPr lang="ru-RU" sz="17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7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b="1" i="1" u="sng" dirty="0">
              <a:solidFill>
                <a:srgbClr val="00000A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i="1" u="sng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Дополнительные услуги: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формирование или актуализация коммерческого предложения</a:t>
            </a:r>
            <a:r>
              <a:rPr lang="ru-RU" sz="17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17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поиск запросов</a:t>
            </a:r>
            <a:r>
              <a:rPr lang="ru-RU" sz="17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17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перевод материалов на русский язык</a:t>
            </a:r>
            <a:r>
              <a:rPr lang="ru-RU" sz="17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17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подготовка перечня субъектов МСП, товары которых удовлетворяют запросам</a:t>
            </a:r>
            <a:r>
              <a:rPr lang="ru-RU" sz="17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17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пересылка пробной продукции</a:t>
            </a:r>
            <a:r>
              <a:rPr lang="ru-RU" sz="17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17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консультирование по условиям доступа на рынок</a:t>
            </a:r>
            <a:r>
              <a:rPr lang="ru-RU" sz="17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500" b="1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5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услуга предоставляется бесплатно.</a:t>
            </a:r>
            <a:endParaRPr lang="ru-RU" sz="1500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Изображение 4" descr="1_Pattern_1-01.png">
            <a:extLst>
              <a:ext uri="{FF2B5EF4-FFF2-40B4-BE49-F238E27FC236}">
                <a16:creationId xmlns:a16="http://schemas.microsoft.com/office/drawing/2014/main" id="{5BCE4711-5628-C256-287C-721B92F5EB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 r="24501"/>
          <a:stretch/>
        </p:blipFill>
        <p:spPr>
          <a:xfrm rot="5400000">
            <a:off x="5728246" y="-6119050"/>
            <a:ext cx="582921" cy="12348414"/>
          </a:xfrm>
          <a:prstGeom prst="rect">
            <a:avLst/>
          </a:prstGeom>
        </p:spPr>
      </p:pic>
      <p:pic>
        <p:nvPicPr>
          <p:cNvPr id="6" name="Изображение 4" descr="1_Pattern_1-01.png">
            <a:extLst>
              <a:ext uri="{FF2B5EF4-FFF2-40B4-BE49-F238E27FC236}">
                <a16:creationId xmlns:a16="http://schemas.microsoft.com/office/drawing/2014/main" id="{082DA7A5-3C41-7ABD-0E60-5FBED173BF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 r="24501"/>
          <a:stretch/>
        </p:blipFill>
        <p:spPr>
          <a:xfrm rot="5400000">
            <a:off x="5804539" y="683793"/>
            <a:ext cx="582921" cy="1234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64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F64CD-026C-A2C5-AFDE-7EB691E1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Bebas Neue Bold" panose="020B0606020202050201" pitchFamily="34" charset="-52"/>
                <a:cs typeface="Arial"/>
              </a:rPr>
              <a:t>Проведение м</a:t>
            </a:r>
            <a:r>
              <a:rPr lang="ru-RU" sz="4400" dirty="0">
                <a:solidFill>
                  <a:srgbClr val="C00000"/>
                </a:solidFill>
                <a:latin typeface="Bebas Neue Bold" panose="020B0606020202050201" pitchFamily="34" charset="-52"/>
                <a:cs typeface="Arial"/>
              </a:rPr>
              <a:t>еждународных бизнес-миссий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B82CFB-101E-85EC-0340-71C094F62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9237955" cy="466725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1800" b="1" i="1" u="sng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Базовые услуги</a:t>
            </a:r>
            <a:r>
              <a:rPr lang="ru-RU" sz="1800" i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формирование перечня потенциальных иностранных покупателей</a:t>
            </a:r>
            <a:r>
              <a:rPr lang="ru-RU" sz="18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определение периода проведения международной бизнес-миссии и достижение договоренностей 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 проведении встреч</a:t>
            </a:r>
            <a:r>
              <a:rPr lang="ru-RU" sz="18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i="1" u="sng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Дополнительные услуги: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формирование или актуализация коммерческого предложения</a:t>
            </a:r>
            <a:r>
              <a:rPr lang="ru-RU" sz="18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разработка и (или) модернизация сайта на иностранном языке</a:t>
            </a:r>
            <a:r>
              <a:rPr lang="ru-RU" sz="18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**</a:t>
            </a:r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подготовка сувенирной продукции</a:t>
            </a:r>
            <a:r>
              <a:rPr lang="ru-RU" sz="18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подготовка и (или) перевод презентационных и других материалов</a:t>
            </a:r>
            <a:r>
              <a:rPr lang="ru-RU" sz="18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аренда помещения и оборудования для переговоров</a:t>
            </a:r>
            <a:r>
              <a:rPr lang="ru-RU" sz="18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техническое и лингвистическое сопровождение</a:t>
            </a:r>
            <a:r>
              <a:rPr lang="ru-RU" sz="18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трансфер в иностранном государстве</a:t>
            </a:r>
            <a:r>
              <a:rPr lang="ru-RU" sz="18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консультирование по условиям экспорта товара</a:t>
            </a:r>
            <a:r>
              <a:rPr lang="ru-RU" sz="18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rgbClr val="00000A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5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5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5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услуга предоставляется бесплатно. </a:t>
            </a:r>
            <a:endParaRPr lang="ru-RU" sz="1500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500" b="1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**</a:t>
            </a:r>
            <a:r>
              <a:rPr lang="ru-RU" sz="15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услуга предоставляется на условиях </a:t>
            </a:r>
            <a:r>
              <a:rPr lang="ru-RU" sz="15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софинансирования</a:t>
            </a:r>
            <a:r>
              <a:rPr lang="ru-RU" sz="15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ЦПЭ в размере 80%, заявителем в размере 20%.  </a:t>
            </a:r>
            <a:endParaRPr lang="ru-RU" sz="1500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Изображение 4" descr="1_Pattern_1-01.png">
            <a:extLst>
              <a:ext uri="{FF2B5EF4-FFF2-40B4-BE49-F238E27FC236}">
                <a16:creationId xmlns:a16="http://schemas.microsoft.com/office/drawing/2014/main" id="{5BCE4711-5628-C256-287C-721B92F5EB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 r="24501"/>
          <a:stretch/>
        </p:blipFill>
        <p:spPr>
          <a:xfrm rot="5400000">
            <a:off x="5728246" y="-6119050"/>
            <a:ext cx="582921" cy="12348414"/>
          </a:xfrm>
          <a:prstGeom prst="rect">
            <a:avLst/>
          </a:prstGeom>
        </p:spPr>
      </p:pic>
      <p:pic>
        <p:nvPicPr>
          <p:cNvPr id="6" name="Изображение 4" descr="1_Pattern_1-01.png">
            <a:extLst>
              <a:ext uri="{FF2B5EF4-FFF2-40B4-BE49-F238E27FC236}">
                <a16:creationId xmlns:a16="http://schemas.microsoft.com/office/drawing/2014/main" id="{082DA7A5-3C41-7ABD-0E60-5FBED173BF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 r="24501"/>
          <a:stretch/>
        </p:blipFill>
        <p:spPr>
          <a:xfrm rot="5400000">
            <a:off x="5804539" y="683793"/>
            <a:ext cx="582921" cy="12348414"/>
          </a:xfrm>
          <a:prstGeom prst="rect">
            <a:avLst/>
          </a:prstGeom>
        </p:spPr>
      </p:pic>
      <p:pic>
        <p:nvPicPr>
          <p:cNvPr id="4100" name="Picture 4" descr="Межрегиональная бизнес-миссия - ЦПЭ Омской области">
            <a:extLst>
              <a:ext uri="{FF2B5EF4-FFF2-40B4-BE49-F238E27FC236}">
                <a16:creationId xmlns:a16="http://schemas.microsoft.com/office/drawing/2014/main" id="{CF477A0A-5404-8E6B-25E3-91E322422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182" y="1905524"/>
            <a:ext cx="4728025" cy="365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129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5FA12A-C389-7350-1D1A-28A4C317D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128" y="2080264"/>
            <a:ext cx="3625850" cy="36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F64CD-026C-A2C5-AFDE-7EB691E1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Bebas Neue Bold" panose="020B0606020202050201" pitchFamily="34" charset="-52"/>
                <a:cs typeface="Arial"/>
              </a:rPr>
              <a:t>Проведение реверсных бизнес-миссий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B82CFB-101E-85EC-0340-71C094F62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77325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1800" b="1" i="1" u="sng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Базовые услуги: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формирование перечня потенциальных покупателей и сбор информации об их запросах</a:t>
            </a:r>
            <a:r>
              <a:rPr lang="ru-RU" sz="17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17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предоставление субъектам МСП информации о запросах иностранных покупателей</a:t>
            </a:r>
            <a:r>
              <a:rPr lang="ru-RU" sz="17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17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проведение встреч с иностранными покупателями</a:t>
            </a:r>
            <a:r>
              <a:rPr lang="ru-RU" sz="17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17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формирование или актуализация коммерческого предложения</a:t>
            </a:r>
            <a:r>
              <a:rPr lang="ru-RU" sz="17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7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17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i="1" u="sng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Дополнительные услуги: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подготовка и (или) перевод презентационных и других материалов</a:t>
            </a:r>
            <a:r>
              <a:rPr lang="ru-RU" sz="18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подготовка сувенирной продукции</a:t>
            </a:r>
            <a:r>
              <a:rPr lang="ru-RU" sz="18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аренда помещения и оборудования для переговоров</a:t>
            </a:r>
            <a:r>
              <a:rPr lang="ru-RU" sz="18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техническое и лингвистическое сопровождение</a:t>
            </a:r>
            <a:r>
              <a:rPr lang="ru-RU" sz="18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оплата расходов на проживание и проезд представителей иностранных 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компаний, трансфер в регионе проведения</a:t>
            </a:r>
            <a:r>
              <a:rPr lang="ru-RU" sz="18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консультирование по вопросам экспорта</a:t>
            </a:r>
            <a:r>
              <a:rPr lang="ru-RU" sz="18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8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услуга предоставляется бесплатно. </a:t>
            </a:r>
            <a:endParaRPr lang="ru-RU" sz="1800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Изображение 4" descr="1_Pattern_1-01.png">
            <a:extLst>
              <a:ext uri="{FF2B5EF4-FFF2-40B4-BE49-F238E27FC236}">
                <a16:creationId xmlns:a16="http://schemas.microsoft.com/office/drawing/2014/main" id="{5BCE4711-5628-C256-287C-721B92F5EB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 r="24501"/>
          <a:stretch/>
        </p:blipFill>
        <p:spPr>
          <a:xfrm rot="5400000">
            <a:off x="5728246" y="-6119050"/>
            <a:ext cx="582921" cy="12348414"/>
          </a:xfrm>
          <a:prstGeom prst="rect">
            <a:avLst/>
          </a:prstGeom>
        </p:spPr>
      </p:pic>
      <p:pic>
        <p:nvPicPr>
          <p:cNvPr id="6" name="Изображение 4" descr="1_Pattern_1-01.png">
            <a:extLst>
              <a:ext uri="{FF2B5EF4-FFF2-40B4-BE49-F238E27FC236}">
                <a16:creationId xmlns:a16="http://schemas.microsoft.com/office/drawing/2014/main" id="{082DA7A5-3C41-7ABD-0E60-5FBED173BF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 r="24501"/>
          <a:stretch/>
        </p:blipFill>
        <p:spPr>
          <a:xfrm rot="5400000">
            <a:off x="5804539" y="683793"/>
            <a:ext cx="582921" cy="1234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32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76F269-077C-CE7F-A3C2-860D8026E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433" y="2375717"/>
            <a:ext cx="4692033" cy="30295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F64CD-026C-A2C5-AFDE-7EB691E1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Bebas Neue Bold" panose="020B0606020202050201" pitchFamily="34" charset="-52"/>
                <a:cs typeface="Arial"/>
              </a:rPr>
              <a:t>Проведение межрегиональных бизнес-миссий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B82CFB-101E-85EC-0340-71C094F62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09195"/>
            <a:ext cx="8554374" cy="44508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800" b="1" i="1" u="sng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Базовые услуги: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предоставление субъектам МСП информации об иностранных хозяйствующих субъектах,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делегация которых прибывает в другой субъект РФ</a:t>
            </a:r>
            <a:r>
              <a:rPr lang="ru-RU" sz="18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достижение договоренностей и поведение встреч</a:t>
            </a:r>
            <a:r>
              <a:rPr lang="ru-RU" sz="18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u="sng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Дополнительные услуги: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формирование или актуализация коммерческого предложения</a:t>
            </a:r>
            <a:r>
              <a:rPr lang="ru-RU" sz="18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подготовка и (или) перевод презентационных и других материалов</a:t>
            </a:r>
            <a:r>
              <a:rPr lang="ru-RU" sz="18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подготовка сувенирной продукции</a:t>
            </a:r>
            <a:r>
              <a:rPr lang="ru-RU" sz="18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трансфер в регионе проведения</a:t>
            </a:r>
            <a:r>
              <a:rPr lang="ru-RU" sz="18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аренда помещения и оборудования*;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техническое и лингвистическое сопровождение</a:t>
            </a:r>
            <a:r>
              <a:rPr lang="ru-RU" sz="18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консультирование по вопросам экспорта</a:t>
            </a:r>
            <a:r>
              <a:rPr lang="ru-RU" sz="18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8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b="1" dirty="0">
              <a:solidFill>
                <a:srgbClr val="00000A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ru-RU" sz="18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услуга предоставляется бесплатно. </a:t>
            </a:r>
            <a:endParaRPr lang="ru-RU" sz="1800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Изображение 4" descr="1_Pattern_1-01.png">
            <a:extLst>
              <a:ext uri="{FF2B5EF4-FFF2-40B4-BE49-F238E27FC236}">
                <a16:creationId xmlns:a16="http://schemas.microsoft.com/office/drawing/2014/main" id="{5BCE4711-5628-C256-287C-721B92F5EB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 r="24501"/>
          <a:stretch/>
        </p:blipFill>
        <p:spPr>
          <a:xfrm rot="5400000">
            <a:off x="5728246" y="-6119050"/>
            <a:ext cx="582921" cy="12348414"/>
          </a:xfrm>
          <a:prstGeom prst="rect">
            <a:avLst/>
          </a:prstGeom>
        </p:spPr>
      </p:pic>
      <p:pic>
        <p:nvPicPr>
          <p:cNvPr id="6" name="Изображение 4" descr="1_Pattern_1-01.png">
            <a:extLst>
              <a:ext uri="{FF2B5EF4-FFF2-40B4-BE49-F238E27FC236}">
                <a16:creationId xmlns:a16="http://schemas.microsoft.com/office/drawing/2014/main" id="{082DA7A5-3C41-7ABD-0E60-5FBED173BF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 r="24501"/>
          <a:stretch/>
        </p:blipFill>
        <p:spPr>
          <a:xfrm rot="5400000">
            <a:off x="5804539" y="683793"/>
            <a:ext cx="582921" cy="1234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712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1165</Words>
  <Application>Microsoft Office PowerPoint</Application>
  <PresentationFormat>Широкоэкранный</PresentationFormat>
  <Paragraphs>211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Bebas Neue Bold</vt:lpstr>
      <vt:lpstr>Calibri</vt:lpstr>
      <vt:lpstr>Calibri Light</vt:lpstr>
      <vt:lpstr>Circe</vt:lpstr>
      <vt:lpstr>Montserrat</vt:lpstr>
      <vt:lpstr>Times New Roman</vt:lpstr>
      <vt:lpstr>Тема Office</vt:lpstr>
      <vt:lpstr>Презентация PowerPoint</vt:lpstr>
      <vt:lpstr>Центр поддержки экспорта Тюменской области</vt:lpstr>
      <vt:lpstr>Презентация PowerPoint</vt:lpstr>
      <vt:lpstr>Сопровождение экспортного контракта</vt:lpstr>
      <vt:lpstr>Поиск и подбор иностранного покупателя</vt:lpstr>
      <vt:lpstr>Доступ к запросам иностранных покупателей</vt:lpstr>
      <vt:lpstr>Проведение международных бизнес-миссий</vt:lpstr>
      <vt:lpstr>Проведение реверсных бизнес-миссий</vt:lpstr>
      <vt:lpstr>Проведение межрегиональных бизнес-миссий</vt:lpstr>
      <vt:lpstr>Участие в международных выставках</vt:lpstr>
      <vt:lpstr> Содействие в размещении на электронных торговых площадках </vt:lpstr>
      <vt:lpstr>Акселерационные программы по развитию экспортной деятельности</vt:lpstr>
      <vt:lpstr>Дополнительные и самостоятельные услуги</vt:lpstr>
      <vt:lpstr>Наши 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Яндовка Наталья Алексеевна</dc:creator>
  <cp:lastModifiedBy>Anastasia Prutova</cp:lastModifiedBy>
  <cp:revision>43</cp:revision>
  <dcterms:created xsi:type="dcterms:W3CDTF">2021-04-14T09:51:59Z</dcterms:created>
  <dcterms:modified xsi:type="dcterms:W3CDTF">2022-08-16T13:48:48Z</dcterms:modified>
</cp:coreProperties>
</file>