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7" r:id="rId2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66" autoAdjust="0"/>
  </p:normalViewPr>
  <p:slideViewPr>
    <p:cSldViewPr>
      <p:cViewPr varScale="1">
        <p:scale>
          <a:sx n="143" d="100"/>
          <a:sy n="143" d="100"/>
        </p:scale>
        <p:origin x="684" y="12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99BA53-DCC0-4AAA-934B-E90F714EB78A}" type="datetimeFigureOut">
              <a:rPr lang="ru-RU" smtClean="0"/>
              <a:pPr/>
              <a:t>13.10.2021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A325A3-63A8-4328-9694-4C02721D9D7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30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30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9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214282" y="750081"/>
            <a:ext cx="1285884" cy="642942"/>
          </a:xfrm>
          <a:prstGeom prst="roundRect">
            <a:avLst/>
          </a:prstGeom>
          <a:ln w="57150">
            <a:solidFill>
              <a:srgbClr val="FFC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500" b="1" dirty="0">
                <a:latin typeface="Arial" pitchFamily="34" charset="0"/>
                <a:cs typeface="Arial" pitchFamily="34" charset="0"/>
              </a:rPr>
              <a:t>Заемщик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928794" y="642924"/>
            <a:ext cx="1071570" cy="92869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dirty="0">
                <a:latin typeface="Arial" pitchFamily="34" charset="0"/>
                <a:cs typeface="Arial" pitchFamily="34" charset="0"/>
              </a:rPr>
              <a:t>Запрос на </a:t>
            </a:r>
            <a:r>
              <a:rPr lang="ru-RU" sz="1200" dirty="0" err="1">
                <a:latin typeface="Arial" pitchFamily="34" charset="0"/>
                <a:cs typeface="Arial" pitchFamily="34" charset="0"/>
              </a:rPr>
              <a:t>финасирование</a:t>
            </a:r>
            <a:r>
              <a:rPr lang="ru-RU" sz="1200" dirty="0">
                <a:latin typeface="Arial" pitchFamily="34" charset="0"/>
                <a:cs typeface="Arial" pitchFamily="34" charset="0"/>
              </a:rPr>
              <a:t> в </a:t>
            </a:r>
            <a:r>
              <a:rPr lang="ru-RU" sz="1200" dirty="0" err="1">
                <a:latin typeface="Arial" pitchFamily="34" charset="0"/>
                <a:cs typeface="Arial" pitchFamily="34" charset="0"/>
              </a:rPr>
              <a:t>ФО-партнер</a:t>
            </a:r>
            <a:endParaRPr lang="ru-RU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359821" y="873907"/>
            <a:ext cx="1350646" cy="58936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1400" dirty="0">
                <a:latin typeface="Arial" pitchFamily="34" charset="0"/>
                <a:cs typeface="Arial" pitchFamily="34" charset="0"/>
              </a:rPr>
              <a:t>Проверка ФО</a:t>
            </a:r>
          </a:p>
        </p:txBody>
      </p:sp>
      <p:sp>
        <p:nvSpPr>
          <p:cNvPr id="8" name="Овал 7"/>
          <p:cNvSpPr/>
          <p:nvPr/>
        </p:nvSpPr>
        <p:spPr>
          <a:xfrm>
            <a:off x="7072330" y="142858"/>
            <a:ext cx="2071670" cy="928694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dirty="0">
                <a:latin typeface="Arial" pitchFamily="34" charset="0"/>
                <a:cs typeface="Arial" pitchFamily="34" charset="0"/>
              </a:rPr>
              <a:t>Отказ по причинам не  связанным с залоговым обеспечением</a:t>
            </a:r>
          </a:p>
        </p:txBody>
      </p:sp>
      <p:sp>
        <p:nvSpPr>
          <p:cNvPr id="9" name="Овал 8"/>
          <p:cNvSpPr/>
          <p:nvPr/>
        </p:nvSpPr>
        <p:spPr>
          <a:xfrm>
            <a:off x="7143768" y="1214428"/>
            <a:ext cx="2000232" cy="857256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dirty="0">
                <a:latin typeface="Arial" pitchFamily="34" charset="0"/>
                <a:cs typeface="Arial" pitchFamily="34" charset="0"/>
              </a:rPr>
              <a:t>Выдача кредита без участия Гарантийного фонда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7072330" y="2214560"/>
            <a:ext cx="2071670" cy="785818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1200" dirty="0">
                <a:latin typeface="Arial" pitchFamily="34" charset="0"/>
                <a:cs typeface="Arial" pitchFamily="34" charset="0"/>
              </a:rPr>
              <a:t>Недостаточное залоговое обеспечение исполнения обязательств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4500562" y="3589741"/>
            <a:ext cx="2071702" cy="1339463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dirty="0"/>
              <a:t>Проверка на соответствие требованиям ВНД предоставления поручительства ИАТО 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7358082" y="3643320"/>
            <a:ext cx="1643074" cy="642942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1400" dirty="0">
                <a:latin typeface="Arial" pitchFamily="34" charset="0"/>
                <a:cs typeface="Arial" pitchFamily="34" charset="0"/>
              </a:rPr>
              <a:t>Заявка на поручительство в ИАТО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2500298" y="3482584"/>
            <a:ext cx="1500198" cy="589364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1400" dirty="0"/>
              <a:t>Согласие на предоставление поручительства</a:t>
            </a:r>
          </a:p>
        </p:txBody>
      </p:sp>
      <p:grpSp>
        <p:nvGrpSpPr>
          <p:cNvPr id="2" name="Овал 16"/>
          <p:cNvGrpSpPr>
            <a:grpSpLocks/>
          </p:cNvGrpSpPr>
          <p:nvPr/>
        </p:nvGrpSpPr>
        <p:grpSpPr bwMode="auto">
          <a:xfrm>
            <a:off x="2152650" y="4261248"/>
            <a:ext cx="1974850" cy="731044"/>
            <a:chOff x="1356" y="3579"/>
            <a:chExt cx="1244" cy="614"/>
          </a:xfrm>
        </p:grpSpPr>
        <p:pic>
          <p:nvPicPr>
            <p:cNvPr id="7226" name="Овал 16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356" y="3579"/>
              <a:ext cx="1244" cy="6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227" name="Text Box 30"/>
            <p:cNvSpPr txBox="1">
              <a:spLocks noChangeArrowheads="1"/>
            </p:cNvSpPr>
            <p:nvPr/>
          </p:nvSpPr>
          <p:spPr bwMode="auto">
            <a:xfrm>
              <a:off x="1566" y="3679"/>
              <a:ext cx="828" cy="3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r>
                <a:rPr lang="ru-RU" altLang="ru-RU" sz="1100" dirty="0">
                  <a:latin typeface="Arial" pitchFamily="34" charset="0"/>
                  <a:cs typeface="Arial" pitchFamily="34" charset="0"/>
                </a:rPr>
                <a:t>Отказ в предоставлении поручительства</a:t>
              </a:r>
            </a:p>
          </p:txBody>
        </p:sp>
      </p:grpSp>
      <p:sp>
        <p:nvSpPr>
          <p:cNvPr id="18" name="Прямоугольник 17"/>
          <p:cNvSpPr/>
          <p:nvPr/>
        </p:nvSpPr>
        <p:spPr>
          <a:xfrm>
            <a:off x="214282" y="2714626"/>
            <a:ext cx="1857388" cy="589364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dirty="0"/>
              <a:t>Оформление поручительства ИАТО; оплата вознаграждения</a:t>
            </a: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142844" y="3643320"/>
            <a:ext cx="2000264" cy="696521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500" dirty="0">
                <a:solidFill>
                  <a:srgbClr val="FFFFFF"/>
                </a:solidFill>
                <a:cs typeface="Arial" charset="0"/>
              </a:rPr>
              <a:t>Уведомление уполномоченную ФО</a:t>
            </a:r>
          </a:p>
        </p:txBody>
      </p:sp>
      <p:sp>
        <p:nvSpPr>
          <p:cNvPr id="25" name="Стрелка вправо 24"/>
          <p:cNvSpPr/>
          <p:nvPr/>
        </p:nvSpPr>
        <p:spPr>
          <a:xfrm rot="19569577">
            <a:off x="6770565" y="942045"/>
            <a:ext cx="339345" cy="45719"/>
          </a:xfrm>
          <a:prstGeom prst="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ru-RU" sz="1800" b="0"/>
          </a:p>
        </p:txBody>
      </p:sp>
      <p:sp>
        <p:nvSpPr>
          <p:cNvPr id="26" name="Стрелка вправо 25"/>
          <p:cNvSpPr/>
          <p:nvPr/>
        </p:nvSpPr>
        <p:spPr>
          <a:xfrm>
            <a:off x="3000375" y="1125141"/>
            <a:ext cx="285750" cy="5357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ru-RU" sz="1800" b="0"/>
          </a:p>
        </p:txBody>
      </p:sp>
      <p:sp>
        <p:nvSpPr>
          <p:cNvPr id="27" name="Стрелка вправо 26"/>
          <p:cNvSpPr/>
          <p:nvPr/>
        </p:nvSpPr>
        <p:spPr>
          <a:xfrm>
            <a:off x="1571625" y="1125141"/>
            <a:ext cx="285750" cy="5357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ru-RU" sz="1800" b="0"/>
          </a:p>
        </p:txBody>
      </p:sp>
      <p:sp>
        <p:nvSpPr>
          <p:cNvPr id="29" name="Стрелка вправо 28"/>
          <p:cNvSpPr/>
          <p:nvPr/>
        </p:nvSpPr>
        <p:spPr>
          <a:xfrm rot="1759105">
            <a:off x="6776205" y="1301907"/>
            <a:ext cx="371654" cy="54857"/>
          </a:xfrm>
          <a:prstGeom prst="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ru-RU" sz="1800" b="0"/>
          </a:p>
        </p:txBody>
      </p:sp>
      <p:sp>
        <p:nvSpPr>
          <p:cNvPr id="30" name="Стрелка вправо 29"/>
          <p:cNvSpPr/>
          <p:nvPr/>
        </p:nvSpPr>
        <p:spPr>
          <a:xfrm rot="3099604">
            <a:off x="6509555" y="1805665"/>
            <a:ext cx="801088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ru-RU" sz="1800" b="0"/>
          </a:p>
        </p:txBody>
      </p:sp>
      <p:sp>
        <p:nvSpPr>
          <p:cNvPr id="31" name="Стрелка вправо 30"/>
          <p:cNvSpPr/>
          <p:nvPr/>
        </p:nvSpPr>
        <p:spPr>
          <a:xfrm rot="5400000">
            <a:off x="7809572" y="3334706"/>
            <a:ext cx="571498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ru-RU" sz="1800" b="0"/>
          </a:p>
        </p:txBody>
      </p:sp>
      <p:sp>
        <p:nvSpPr>
          <p:cNvPr id="33" name="Стрелка вправо 32"/>
          <p:cNvSpPr/>
          <p:nvPr/>
        </p:nvSpPr>
        <p:spPr>
          <a:xfrm rot="9287255">
            <a:off x="6540750" y="4039913"/>
            <a:ext cx="866038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ru-RU" sz="1800" b="0"/>
          </a:p>
        </p:txBody>
      </p:sp>
      <p:sp>
        <p:nvSpPr>
          <p:cNvPr id="34" name="Стрелка вправо 33"/>
          <p:cNvSpPr/>
          <p:nvPr/>
        </p:nvSpPr>
        <p:spPr>
          <a:xfrm rot="8433787">
            <a:off x="4035426" y="4393406"/>
            <a:ext cx="468313" cy="39291"/>
          </a:xfrm>
          <a:prstGeom prst="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ru-RU" sz="1800" b="0"/>
          </a:p>
        </p:txBody>
      </p:sp>
      <p:sp>
        <p:nvSpPr>
          <p:cNvPr id="35" name="Стрелка вправо 34"/>
          <p:cNvSpPr/>
          <p:nvPr/>
        </p:nvSpPr>
        <p:spPr>
          <a:xfrm rot="13468926" flipV="1">
            <a:off x="3978276" y="4015979"/>
            <a:ext cx="542925" cy="345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ru-RU" sz="1800" b="0"/>
          </a:p>
        </p:txBody>
      </p:sp>
      <p:sp>
        <p:nvSpPr>
          <p:cNvPr id="36" name="Стрелка вправо 35"/>
          <p:cNvSpPr/>
          <p:nvPr/>
        </p:nvSpPr>
        <p:spPr>
          <a:xfrm rot="16200000">
            <a:off x="785813" y="1571625"/>
            <a:ext cx="214313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ru-RU" sz="1800" b="0"/>
          </a:p>
        </p:txBody>
      </p:sp>
      <p:sp>
        <p:nvSpPr>
          <p:cNvPr id="37" name="Стрелка вправо 36"/>
          <p:cNvSpPr/>
          <p:nvPr/>
        </p:nvSpPr>
        <p:spPr>
          <a:xfrm rot="16200000">
            <a:off x="785813" y="2428875"/>
            <a:ext cx="214313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ru-RU" sz="1800" b="0"/>
          </a:p>
        </p:txBody>
      </p:sp>
      <p:sp>
        <p:nvSpPr>
          <p:cNvPr id="38" name="Стрелка вправо 37"/>
          <p:cNvSpPr/>
          <p:nvPr/>
        </p:nvSpPr>
        <p:spPr>
          <a:xfrm rot="16200000">
            <a:off x="785813" y="3446860"/>
            <a:ext cx="214313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ru-RU" sz="1800" b="0"/>
          </a:p>
        </p:txBody>
      </p:sp>
      <p:sp>
        <p:nvSpPr>
          <p:cNvPr id="39" name="Стрелка вправо 38"/>
          <p:cNvSpPr/>
          <p:nvPr/>
        </p:nvSpPr>
        <p:spPr>
          <a:xfrm rot="8117703">
            <a:off x="2112964" y="3794522"/>
            <a:ext cx="395287" cy="476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ru-RU" sz="1800" b="0"/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214282" y="1821651"/>
            <a:ext cx="1928826" cy="428628"/>
          </a:xfrm>
          <a:prstGeom prst="roundRect">
            <a:avLst/>
          </a:prstGeom>
          <a:ln w="57150">
            <a:solidFill>
              <a:srgbClr val="FFC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1700" dirty="0"/>
              <a:t>Финансирование</a:t>
            </a:r>
          </a:p>
        </p:txBody>
      </p:sp>
      <p:sp>
        <p:nvSpPr>
          <p:cNvPr id="42" name="Заголовок 1"/>
          <p:cNvSpPr>
            <a:spLocks noGrp="1"/>
          </p:cNvSpPr>
          <p:nvPr>
            <p:ph type="title"/>
          </p:nvPr>
        </p:nvSpPr>
        <p:spPr>
          <a:xfrm>
            <a:off x="214313" y="0"/>
            <a:ext cx="6286500" cy="482204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600" b="1" dirty="0">
                <a:solidFill>
                  <a:schemeClr val="tx2">
                    <a:satMod val="130000"/>
                  </a:schemeClr>
                </a:solidFill>
              </a:rPr>
              <a:t>Механизм принятия решения </a:t>
            </a:r>
          </a:p>
        </p:txBody>
      </p:sp>
      <p:sp>
        <p:nvSpPr>
          <p:cNvPr id="43" name="Прямоугольник 42"/>
          <p:cNvSpPr/>
          <p:nvPr/>
        </p:nvSpPr>
        <p:spPr>
          <a:xfrm>
            <a:off x="3340885" y="642924"/>
            <a:ext cx="1675033" cy="964413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dirty="0">
                <a:latin typeface="Arial" pitchFamily="34" charset="0"/>
                <a:cs typeface="Arial" pitchFamily="34" charset="0"/>
              </a:rPr>
              <a:t>Информирование об условиях предоставления поручительства ИАТО</a:t>
            </a:r>
          </a:p>
        </p:txBody>
      </p:sp>
      <p:sp>
        <p:nvSpPr>
          <p:cNvPr id="45" name="Стрелка вправо 44"/>
          <p:cNvSpPr/>
          <p:nvPr/>
        </p:nvSpPr>
        <p:spPr>
          <a:xfrm>
            <a:off x="5076825" y="1125141"/>
            <a:ext cx="209550" cy="523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ru-RU" sz="1800" b="0"/>
          </a:p>
        </p:txBody>
      </p:sp>
      <p:sp>
        <p:nvSpPr>
          <p:cNvPr id="7225" name="Oval 60"/>
          <p:cNvSpPr>
            <a:spLocks noChangeArrowheads="1"/>
          </p:cNvSpPr>
          <p:nvPr/>
        </p:nvSpPr>
        <p:spPr bwMode="auto">
          <a:xfrm>
            <a:off x="2627314" y="4786312"/>
            <a:ext cx="73025" cy="53579"/>
          </a:xfrm>
          <a:prstGeom prst="ellipse">
            <a:avLst/>
          </a:prstGeom>
          <a:noFill/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792</TotalTime>
  <Words>67</Words>
  <Application>Microsoft Office PowerPoint</Application>
  <PresentationFormat>Экран (16:9)</PresentationFormat>
  <Paragraphs>15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Arial</vt:lpstr>
      <vt:lpstr>Calibri</vt:lpstr>
      <vt:lpstr>Тема Office</vt:lpstr>
      <vt:lpstr>Механизм принятия решения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Дмитрий Сергеевич Утьев</dc:creator>
  <cp:lastModifiedBy>Лисовиченко Мария Рафиковна</cp:lastModifiedBy>
  <cp:revision>110</cp:revision>
  <dcterms:created xsi:type="dcterms:W3CDTF">2017-02-13T04:41:54Z</dcterms:created>
  <dcterms:modified xsi:type="dcterms:W3CDTF">2021-10-13T04:06:52Z</dcterms:modified>
</cp:coreProperties>
</file>