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2.wmf" ContentType="image/x-wmf"/>
  <Override PartName="/ppt/media/image1.png" ContentType="image/png"/>
  <Override PartName="/ppt/media/image9.png" ContentType="image/png"/>
  <Override PartName="/ppt/media/image2.wmf" ContentType="image/x-wmf"/>
  <Override PartName="/ppt/media/image14.wmf" ContentType="image/x-wmf"/>
  <Override PartName="/ppt/media/image3.png" ContentType="image/png"/>
  <Override PartName="/ppt/media/image4.jpeg" ContentType="image/jpeg"/>
  <Override PartName="/ppt/media/image17.wmf" ContentType="image/x-wmf"/>
  <Override PartName="/ppt/media/image6.png" ContentType="image/png"/>
  <Override PartName="/ppt/media/image5.wmf" ContentType="image/x-wmf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28.wmf" ContentType="image/x-wmf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258534256386"/>
          <c:y val="0.0920502092050209"/>
          <c:w val="0.717116256863213"/>
          <c:h val="0.84388075313807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3"/>
          <c:dPt>
            <c:idx val="0"/>
            <c:explosion val="3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explosion val="3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explosion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explosion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</c:ser>
        <c:firstSliceAng val="100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327256153145"/>
          <c:y val="0.0919421487603306"/>
          <c:w val="0.717228805834093"/>
          <c:h val="0.84400826446281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2"/>
          <c:dPt>
            <c:idx val="0"/>
            <c:explosion val="2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explosion val="2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explosion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explosion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14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327256153145"/>
          <c:y val="0.0919421487603306"/>
          <c:w val="0.717228805834093"/>
          <c:h val="0.84400826446281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2"/>
          <c:dPt>
            <c:idx val="0"/>
            <c:explosion val="2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explosion val="2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explosion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explosion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14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258534256386"/>
          <c:y val="0.0918635170603675"/>
          <c:w val="0.717116256863213"/>
          <c:h val="0.84395132426628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3"/>
          <c:dPt>
            <c:idx val="0"/>
            <c:explosion val="3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explosion val="3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explosion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explosion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General" sourceLinked="1"/>
            <c:dLbl>
              <c:idx val="0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3"/>
              <c:numFmt formatCode="General" sourceLinked="1"/>
              <c:txPr>
                <a:bodyPr/>
                <a:lstStyle/>
                <a:p>
                  <a:pPr>
                    <a:defRPr b="0" sz="1000" spc="-1" strike="noStrike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100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391240066531"/>
          <c:y val="0.0542106352162218"/>
          <c:w val="0.717242653853262"/>
          <c:h val="0.84398924063728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0"/>
          <c:dPt>
            <c:idx val="0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14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73662830060934"/>
          <c:y val="0.11153245594468"/>
          <c:w val="0.71716316858497"/>
          <c:h val="0.843854561677448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2"/>
          <c:dPt>
            <c:idx val="0"/>
            <c:explosion val="2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explosion val="2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explosion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explosion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14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391240066531"/>
          <c:y val="0.0918684047175667"/>
          <c:w val="0.717242653853262"/>
          <c:h val="0.84398924063728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0"/>
          <c:dPt>
            <c:idx val="0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14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153391240066531"/>
          <c:y val="0.0918684047175667"/>
          <c:w val="0.717242653853262"/>
          <c:h val="0.843989240637285"/>
        </c:manualLayout>
      </c:layout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wdDnDiag">
              <a:fgClr>
                <a:srgbClr val="ebd1e9"/>
              </a:fgClr>
              <a:bgClr>
                <a:srgbClr val="9dd1d8"/>
              </a:bgClr>
            </a:pattFill>
            <a:ln>
              <a:noFill/>
            </a:ln>
          </c:spPr>
          <c:explosion val="0"/>
          <c:dPt>
            <c:idx val="0"/>
            <c:spPr>
              <a:pattFill prst="wdUpDiag">
                <a:fgClr>
                  <a:srgbClr val="808080"/>
                </a:fgClr>
                <a:bgClr>
                  <a:srgbClr val="ff0066"/>
                </a:bgClr>
              </a:pattFill>
              <a:ln>
                <a:noFill/>
              </a:ln>
            </c:spPr>
          </c:dPt>
          <c:dPt>
            <c:idx val="1"/>
            <c:spPr>
              <a:pattFill prst="wdDnDiag">
                <a:fgClr>
                  <a:srgbClr val="f2f2f2"/>
                </a:fgClr>
                <a:bgClr>
                  <a:srgbClr val="a6a6a6"/>
                </a:bgClr>
              </a:pattFill>
              <a:ln>
                <a:noFill/>
              </a:ln>
            </c:spPr>
          </c:dPt>
          <c:dPt>
            <c:idx val="2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Pt>
            <c:idx val="3"/>
            <c:spPr>
              <a:pattFill prst="wdDnDiag">
                <a:fgClr>
                  <a:srgbClr val="ebd1e9"/>
                </a:fgClr>
                <a:bgClr>
                  <a:srgbClr val="9dd1d8"/>
                </a:bgClr>
              </a:pattFill>
              <a:ln>
                <a:noFill/>
              </a:ln>
            </c:spPr>
          </c:dPt>
          <c:dLbls>
            <c:numFmt formatCode="0%" sourceLinked="0"/>
            <c:dLbl>
              <c:idx val="0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eparator>
</c:separator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1" sz="1600" spc="-1" strike="noStrike">
                      <a:solidFill>
                        <a:srgbClr val="ffffff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eparator>
</c:separator>
            </c:dLbl>
            <c:txPr>
              <a:bodyPr/>
              <a:lstStyle/>
              <a:p>
                <a:pPr>
                  <a:defRPr b="1" sz="1600" spc="-1" strike="noStrike">
                    <a:solidFill>
                      <a:srgbClr val="ffffff"/>
                    </a:solidFill>
                    <a:latin typeface="Times New Roman"/>
                    <a:ea typeface="DejaVu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firstSliceAng val="214"/>
      </c:pieChart>
      <c:spPr>
        <a:noFill/>
        <a:ln>
          <a:noFill/>
        </a:ln>
      </c:spPr>
    </c:plotArea>
    <c:plotVisOnly val="1"/>
    <c:dispBlanksAs val="gap"/>
  </c:chart>
  <c:spPr>
    <a:noFill/>
    <a:ln w="9360">
      <a:solidFill>
        <a:srgbClr val="ffffff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bbd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752040" y="743760"/>
            <a:ext cx="10674000" cy="5349600"/>
            <a:chOff x="752040" y="743760"/>
            <a:chExt cx="10674000" cy="5349600"/>
          </a:xfrm>
        </p:grpSpPr>
        <p:sp>
          <p:nvSpPr>
            <p:cNvPr id="2" name="CustomShape 3"/>
            <p:cNvSpPr/>
            <p:nvPr/>
          </p:nvSpPr>
          <p:spPr>
            <a:xfrm>
              <a:off x="8151840" y="1685520"/>
              <a:ext cx="3274200" cy="4407840"/>
            </a:xfrm>
            <a:custGeom>
              <a:avLst/>
              <a:gdLst/>
              <a:ah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 flipH="1" flipV="1">
              <a:off x="751320" y="743760"/>
              <a:ext cx="3274920" cy="4407840"/>
            </a:xfrm>
            <a:custGeom>
              <a:avLst/>
              <a:gdLst/>
              <a:ah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0480" cy="1485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478080" y="360"/>
            <a:ext cx="227880" cy="6857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png"/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wmf"/><Relationship Id="rId4" Type="http://schemas.openxmlformats.org/officeDocument/2006/relationships/image" Target="../media/image18.png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909080" y="1977840"/>
            <a:ext cx="8360640" cy="125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89000"/>
              </a:lnSpc>
            </a:pPr>
            <a:r>
              <a:rPr b="0" lang="ru-RU" sz="7200" spc="-1" strike="noStrike" cap="all">
                <a:solidFill>
                  <a:srgbClr val="000000"/>
                </a:solidFill>
                <a:latin typeface="Times New Roman"/>
                <a:ea typeface="DejaVu Sans"/>
              </a:rPr>
              <a:t>Памятка</a:t>
            </a:r>
            <a:endParaRPr b="0" lang="ru-RU" sz="72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497240" y="3644640"/>
            <a:ext cx="9374400" cy="108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12000"/>
              </a:lnSpc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 получить статус социального предприятия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83" name="Рисунок 4" descr=""/>
          <p:cNvPicPr/>
          <p:nvPr/>
        </p:nvPicPr>
        <p:blipFill>
          <a:blip r:embed="rId1"/>
          <a:stretch/>
        </p:blipFill>
        <p:spPr>
          <a:xfrm>
            <a:off x="5244120" y="342360"/>
            <a:ext cx="1547640" cy="122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0" descr=""/>
          <p:cNvPicPr/>
          <p:nvPr/>
        </p:nvPicPr>
        <p:blipFill>
          <a:blip r:embed="rId1"/>
          <a:srcRect l="3463" t="0" r="0" b="0"/>
          <a:stretch/>
        </p:blipFill>
        <p:spPr>
          <a:xfrm rot="16200000">
            <a:off x="7476120" y="1795680"/>
            <a:ext cx="6360480" cy="3069000"/>
          </a:xfrm>
          <a:prstGeom prst="rect">
            <a:avLst/>
          </a:prstGeom>
          <a:ln>
            <a:noFill/>
          </a:ln>
        </p:spPr>
      </p:pic>
      <p:sp>
        <p:nvSpPr>
          <p:cNvPr id="175" name="CustomShape 1"/>
          <p:cNvSpPr/>
          <p:nvPr/>
        </p:nvSpPr>
        <p:spPr>
          <a:xfrm>
            <a:off x="10168560" y="645336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1A40EAC-C158-4A2A-BA13-74E4FD5B8DF6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811800" y="149400"/>
            <a:ext cx="106970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432a30"/>
                </a:solidFill>
                <a:latin typeface="Times New Roman"/>
                <a:ea typeface="DejaVu Sans"/>
              </a:rPr>
              <a:t>ВЫБОР КАТЕГОРИИ СОЦИАЛЬНОГО ПРЕДПРИЯТИЯ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881280" y="850320"/>
            <a:ext cx="71388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4.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Деятельность, направленная на достижение общественно полезных целей и решение социальных проблем общества.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8468280" y="928080"/>
            <a:ext cx="3181680" cy="1155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l" blurRad="50800" dist="381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Перечень и порядок заполнения документов, которые должны представлять в Уполномоченный орган</a:t>
            </a:r>
            <a:endParaRPr b="0" lang="ru-RU" sz="1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данные заявители, приведен в Методических материалах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79" name="Рисунок 7" descr=""/>
          <p:cNvPicPr/>
          <p:nvPr/>
        </p:nvPicPr>
        <p:blipFill>
          <a:blip r:embed="rId2"/>
          <a:stretch/>
        </p:blipFill>
        <p:spPr>
          <a:xfrm>
            <a:off x="7745400" y="2338920"/>
            <a:ext cx="1602720" cy="1401480"/>
          </a:xfrm>
          <a:prstGeom prst="rect">
            <a:avLst/>
          </a:prstGeom>
          <a:ln>
            <a:noFill/>
          </a:ln>
        </p:spPr>
      </p:pic>
      <p:sp>
        <p:nvSpPr>
          <p:cNvPr id="180" name="CustomShape 5"/>
          <p:cNvSpPr/>
          <p:nvPr/>
        </p:nvSpPr>
        <p:spPr>
          <a:xfrm>
            <a:off x="881280" y="1889640"/>
            <a:ext cx="684072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Каким условиям должны соответствовать такие заявители?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итогам года, предшествующего году подачи заявки: 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81" name="Диаграмма 8"/>
          <p:cNvGraphicFramePr/>
          <p:nvPr/>
        </p:nvGraphicFramePr>
        <p:xfrm>
          <a:off x="942120" y="2752200"/>
          <a:ext cx="1947600" cy="173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2" name="Диаграмма 9"/>
          <p:cNvGraphicFramePr/>
          <p:nvPr/>
        </p:nvGraphicFramePr>
        <p:xfrm>
          <a:off x="2070720" y="4411080"/>
          <a:ext cx="1947600" cy="173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3" name="CustomShape 6"/>
          <p:cNvSpPr/>
          <p:nvPr/>
        </p:nvSpPr>
        <p:spPr>
          <a:xfrm>
            <a:off x="2971800" y="3235320"/>
            <a:ext cx="446220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доходов – от деятельности, направленной на достижение общественно полезных целей и решение социальных проблем общества;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4189320" y="4747320"/>
            <a:ext cx="6295680" cy="16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полученной прибыли направлено на осуществление такой деятельности в текущем году.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Справочно: заявитель-индивидуальный предприниматель,  применяющий  УСН  с объектом  налогообложения  доходы, ПСН,  а  также  совмещающий  УСН  с  объектом  налогообложения  доходы, уменьшенные  на  величину  расходов,  или  общий  налоговый  режим с ПСН, в соответствии с действующим законодательством не  рассчитывает  показатели  чистой  прибыли. 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185" name="Рисунок 12" descr=""/>
          <p:cNvPicPr/>
          <p:nvPr/>
        </p:nvPicPr>
        <p:blipFill>
          <a:blip r:embed="rId5"/>
          <a:stretch/>
        </p:blipFill>
        <p:spPr>
          <a:xfrm>
            <a:off x="1269360" y="3247200"/>
            <a:ext cx="761400" cy="49320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3" descr=""/>
          <p:cNvPicPr/>
          <p:nvPr/>
        </p:nvPicPr>
        <p:blipFill>
          <a:blip r:embed="rId6"/>
          <a:stretch/>
        </p:blipFill>
        <p:spPr>
          <a:xfrm>
            <a:off x="2420640" y="4944960"/>
            <a:ext cx="761400" cy="493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Рисунок 10" descr=""/>
          <p:cNvPicPr/>
          <p:nvPr/>
        </p:nvPicPr>
        <p:blipFill>
          <a:blip r:embed="rId1"/>
          <a:srcRect l="3463" t="0" r="0" b="0"/>
          <a:stretch/>
        </p:blipFill>
        <p:spPr>
          <a:xfrm rot="5400000">
            <a:off x="-941040" y="1940040"/>
            <a:ext cx="6360480" cy="3069000"/>
          </a:xfrm>
          <a:prstGeom prst="rect">
            <a:avLst/>
          </a:prstGeom>
          <a:ln>
            <a:noFill/>
          </a:ln>
        </p:spPr>
      </p:pic>
      <p:sp>
        <p:nvSpPr>
          <p:cNvPr id="188" name="CustomShape 1"/>
          <p:cNvSpPr/>
          <p:nvPr/>
        </p:nvSpPr>
        <p:spPr>
          <a:xfrm>
            <a:off x="10366560" y="645336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85B0688-0041-4744-AC02-45DF73EBF7AB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507320" y="144720"/>
            <a:ext cx="885852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ЧТО БУДЕТ ПРОИСХОДИТЬ ПОСЛЕ ПОДАЧИ ДОКУМЕНТОВ В УПОЛНОМОЧЕННЫЙ ОРГАН?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3246840" y="1375200"/>
            <a:ext cx="5680800" cy="4753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течение 30 рабочих дней со дня предоставления заявления и соответствующих документов в Уполномоченный орган: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Уполномоченный орган обработает представленные документы и направит материалы в Комиссию по рассмотрению вопросов признания субъектов МСП социальными предприятиями.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На заседании Комиссии будут рассмотрены материалы на предмет соответствия вашей организации / ИП условиям отнесения к социальным предприятиям.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По результатам заседания Комиссии Уполномоченный орган примет решение о признании Вашей организации / ИП социальным предприятием и уведомит Вас о принятом решении.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91" name="Рисунок 11" descr=""/>
          <p:cNvPicPr/>
          <p:nvPr/>
        </p:nvPicPr>
        <p:blipFill>
          <a:blip r:embed="rId2"/>
          <a:stretch/>
        </p:blipFill>
        <p:spPr>
          <a:xfrm>
            <a:off x="9784080" y="5040000"/>
            <a:ext cx="1519560" cy="124632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12" descr=""/>
          <p:cNvPicPr/>
          <p:nvPr/>
        </p:nvPicPr>
        <p:blipFill>
          <a:blip r:embed="rId3"/>
          <a:stretch/>
        </p:blipFill>
        <p:spPr>
          <a:xfrm>
            <a:off x="9617400" y="1440000"/>
            <a:ext cx="1614240" cy="148248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13" descr=""/>
          <p:cNvPicPr/>
          <p:nvPr/>
        </p:nvPicPr>
        <p:blipFill>
          <a:blip r:embed="rId4"/>
          <a:stretch/>
        </p:blipFill>
        <p:spPr>
          <a:xfrm>
            <a:off x="9480600" y="3179880"/>
            <a:ext cx="2039040" cy="1571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Рисунок 14" descr=""/>
          <p:cNvPicPr/>
          <p:nvPr/>
        </p:nvPicPr>
        <p:blipFill>
          <a:blip r:embed="rId1"/>
          <a:stretch/>
        </p:blipFill>
        <p:spPr>
          <a:xfrm>
            <a:off x="6108480" y="0"/>
            <a:ext cx="6088680" cy="6857280"/>
          </a:xfrm>
          <a:prstGeom prst="rect">
            <a:avLst/>
          </a:prstGeom>
          <a:ln>
            <a:noFill/>
          </a:ln>
        </p:spPr>
      </p:pic>
      <p:sp>
        <p:nvSpPr>
          <p:cNvPr id="195" name="CustomShape 1"/>
          <p:cNvSpPr/>
          <p:nvPr/>
        </p:nvSpPr>
        <p:spPr>
          <a:xfrm>
            <a:off x="10366560" y="645336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417B821-2CDE-4936-A072-2E4809052207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901080" y="149040"/>
            <a:ext cx="10915920" cy="94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МОЖЕТ ЛИ УПОЛНОМОЧЕННЫЙ ОРГАН ОТКАЗАТЬ В ПРИЗНАНИИ СОЦИАЛЬНЫМ ПРЕДПРИЯТИЕМ?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901080" y="1308240"/>
            <a:ext cx="11061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Заявителю может быть отказано в признании социальным предприятием по следующим основаниям: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1083240" y="2334600"/>
            <a:ext cx="3123360" cy="2372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l" blurRad="50800" dist="381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Приказ Минэкономразвития России от 29.11.2019 № 773 «Об утверждении Порядка признания субъекта малого или среднего предпринимательства социальным предприятием и Порядка формирования перечня субъектов малого и среднего предпринимательства, имеющих статус социального предприятия»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99" name="CustomShape 5"/>
          <p:cNvSpPr/>
          <p:nvPr/>
        </p:nvSpPr>
        <p:spPr>
          <a:xfrm>
            <a:off x="5023440" y="2044080"/>
            <a:ext cx="7049520" cy="25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Представлен неполный комплект документов.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Представленные сведения недостоверны.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В Реестре МСП нет информации о заявителе.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Заявитель осуществляет один из видов деятельности: деятельность по производству и (или) реализации подакцизных товаров, деятельность по добыче и (или) реализации полезных ископаемых.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Из представленных в Уполномоченный орган документов следует, что заявитель не соответствует условиям признания социальным предприятием.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CustomShape 6"/>
          <p:cNvSpPr/>
          <p:nvPr/>
        </p:nvSpPr>
        <p:spPr>
          <a:xfrm>
            <a:off x="1083240" y="5392440"/>
            <a:ext cx="4737600" cy="106344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случае отказа в признании социальным предприятием субъект предпринимательства может доработать заявку и повторно подать ее в Уполномоченный орган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201" name="Рисунок 21" descr=""/>
          <p:cNvPicPr/>
          <p:nvPr/>
        </p:nvPicPr>
        <p:blipFill>
          <a:blip r:embed="rId2"/>
          <a:stretch/>
        </p:blipFill>
        <p:spPr>
          <a:xfrm>
            <a:off x="6108480" y="5325120"/>
            <a:ext cx="976680" cy="979560"/>
          </a:xfrm>
          <a:prstGeom prst="rect">
            <a:avLst/>
          </a:prstGeom>
          <a:ln>
            <a:noFill/>
          </a:ln>
        </p:spPr>
      </p:pic>
      <p:sp>
        <p:nvSpPr>
          <p:cNvPr id="202" name="CustomShape 7"/>
          <p:cNvSpPr/>
          <p:nvPr/>
        </p:nvSpPr>
        <p:spPr>
          <a:xfrm>
            <a:off x="4442760" y="3220200"/>
            <a:ext cx="486360" cy="4665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25" descr=""/>
          <p:cNvPicPr/>
          <p:nvPr/>
        </p:nvPicPr>
        <p:blipFill>
          <a:blip r:embed="rId1"/>
          <a:srcRect l="0" t="0" r="511" b="0"/>
          <a:stretch/>
        </p:blipFill>
        <p:spPr>
          <a:xfrm rot="5400000">
            <a:off x="2946600" y="-2314800"/>
            <a:ext cx="6857280" cy="11487960"/>
          </a:xfrm>
          <a:prstGeom prst="rect">
            <a:avLst/>
          </a:prstGeom>
          <a:ln>
            <a:noFill/>
          </a:ln>
        </p:spPr>
      </p:pic>
      <p:sp>
        <p:nvSpPr>
          <p:cNvPr id="85" name="CustomShape 1"/>
          <p:cNvSpPr/>
          <p:nvPr/>
        </p:nvSpPr>
        <p:spPr>
          <a:xfrm>
            <a:off x="1180800" y="293760"/>
            <a:ext cx="10705680" cy="14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9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ЧТО ТАКОЕ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СОЦИАЛЬНОЕ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ПРЕДПРИЯТИЕ?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1180800" y="1871640"/>
            <a:ext cx="5390280" cy="1735920"/>
          </a:xfrm>
          <a:prstGeom prst="rect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Социальное предприятие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– субъект малого или среднего предпринимательства (далее – субъект МСП),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осуществляющий деятельность, направленную на достижение общественно полезных целей, решение социальных проблем граждан и общества.</a:t>
            </a: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87" name="Table 3"/>
          <p:cNvGraphicFramePr/>
          <p:nvPr/>
        </p:nvGraphicFramePr>
        <p:xfrm>
          <a:off x="7283520" y="1906920"/>
          <a:ext cx="4511160" cy="1486440"/>
        </p:xfrm>
        <a:graphic>
          <a:graphicData uri="http://schemas.openxmlformats.org/drawingml/2006/table">
            <a:tbl>
              <a:tblPr/>
              <a:tblGrid>
                <a:gridCol w="3004920"/>
                <a:gridCol w="1506600"/>
              </a:tblGrid>
              <a:tr h="1486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Если ваша организация / ИП является субъектом МСП, информация об этом размещена на сайте ФНС России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ddeff2"/>
                    </a:solidFill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solidFill>
                      <a:srgbClr val="ddeff2"/>
                    </a:solidFill>
                  </a:tcPr>
                </a:tc>
              </a:tr>
            </a:tbl>
          </a:graphicData>
        </a:graphic>
      </p:graphicFrame>
      <p:pic>
        <p:nvPicPr>
          <p:cNvPr id="88" name="Рисунок 10" descr=""/>
          <p:cNvPicPr/>
          <p:nvPr/>
        </p:nvPicPr>
        <p:blipFill>
          <a:blip r:embed="rId2"/>
          <a:stretch/>
        </p:blipFill>
        <p:spPr>
          <a:xfrm>
            <a:off x="10396800" y="2017080"/>
            <a:ext cx="1273320" cy="1266480"/>
          </a:xfrm>
          <a:prstGeom prst="rect">
            <a:avLst/>
          </a:prstGeom>
          <a:ln>
            <a:noFill/>
          </a:ln>
        </p:spPr>
      </p:pic>
      <p:sp>
        <p:nvSpPr>
          <p:cNvPr id="89" name="CustomShape 4"/>
          <p:cNvSpPr/>
          <p:nvPr/>
        </p:nvSpPr>
        <p:spPr>
          <a:xfrm>
            <a:off x="6691680" y="2502360"/>
            <a:ext cx="511920" cy="491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1180800" y="3944160"/>
            <a:ext cx="5390280" cy="63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Субъекты МСП начиная с 2020 года могут получать статус социального предприятия.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1" name="CustomShape 6"/>
          <p:cNvSpPr/>
          <p:nvPr/>
        </p:nvSpPr>
        <p:spPr>
          <a:xfrm>
            <a:off x="7283520" y="3788640"/>
            <a:ext cx="4511160" cy="1735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Критерии признания субъектов МСП социальными предприятиями приведены в Федеральном законе от 24.07.2007 № 209-ФЗ «О развитии малого и среднего предпринимательства в Российской Федерации»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CustomShape 7"/>
          <p:cNvSpPr/>
          <p:nvPr/>
        </p:nvSpPr>
        <p:spPr>
          <a:xfrm>
            <a:off x="1968120" y="5544000"/>
            <a:ext cx="3287520" cy="638640"/>
          </a:xfrm>
          <a:prstGeom prst="rect">
            <a:avLst/>
          </a:prstGeom>
          <a:solidFill>
            <a:srgbClr val="79dee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Подтверждение статуса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осуществляться ежегодно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3" name="CustomShape 8"/>
          <p:cNvSpPr/>
          <p:nvPr/>
        </p:nvSpPr>
        <p:spPr>
          <a:xfrm>
            <a:off x="11604240" y="6199920"/>
            <a:ext cx="190080" cy="48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441333C-A854-4FBA-AF18-B46445A01011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94" name="CustomShape 9"/>
          <p:cNvSpPr/>
          <p:nvPr/>
        </p:nvSpPr>
        <p:spPr>
          <a:xfrm>
            <a:off x="6691680" y="4021200"/>
            <a:ext cx="511920" cy="4917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5" name="Рисунок 5" descr=""/>
          <p:cNvPicPr/>
          <p:nvPr/>
        </p:nvPicPr>
        <p:blipFill>
          <a:blip r:embed="rId3"/>
          <a:srcRect l="0" t="31134" r="0" b="32077"/>
          <a:stretch/>
        </p:blipFill>
        <p:spPr>
          <a:xfrm>
            <a:off x="1180800" y="4908960"/>
            <a:ext cx="1769760" cy="36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13" descr=""/>
          <p:cNvPicPr/>
          <p:nvPr/>
        </p:nvPicPr>
        <p:blipFill>
          <a:blip r:embed="rId1"/>
          <a:srcRect l="4616" t="3633" r="0" b="0"/>
          <a:stretch/>
        </p:blipFill>
        <p:spPr>
          <a:xfrm>
            <a:off x="703440" y="3052080"/>
            <a:ext cx="6611040" cy="3805200"/>
          </a:xfrm>
          <a:prstGeom prst="rect">
            <a:avLst/>
          </a:prstGeom>
          <a:ln>
            <a:noFill/>
          </a:ln>
        </p:spPr>
      </p:pic>
      <p:sp>
        <p:nvSpPr>
          <p:cNvPr id="97" name="CustomShape 1"/>
          <p:cNvSpPr/>
          <p:nvPr/>
        </p:nvSpPr>
        <p:spPr>
          <a:xfrm>
            <a:off x="1135800" y="266400"/>
            <a:ext cx="6851880" cy="148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9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КАКИЕ СУБЪЕКТЫ МСП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МОГУТ ПОЛУЧИТЬ СТАТУС</a:t>
            </a:r>
            <a:br/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СОЦИАЛЬНОГО ПРЕДПРИЯТИЯ?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135800" y="1847160"/>
            <a:ext cx="709056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Для получения статуса социального предприятия ваша организация / ИП должны осуществлять предпринимательскую деятельность, относящуюся к одной из следующих категорий: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9" name="CustomShape 3"/>
          <p:cNvSpPr/>
          <p:nvPr/>
        </p:nvSpPr>
        <p:spPr>
          <a:xfrm>
            <a:off x="1497240" y="2959920"/>
            <a:ext cx="5676480" cy="27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1.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Обеспечение занятости граждан, отнесенных к категориям социально уязвимых. </a:t>
            </a:r>
            <a:endParaRPr b="0" lang="ru-RU" sz="16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2.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Обеспечение реализации товаров (работ, услуг), произведенных гражданами, отнесенными к категориям социально уязвимых. </a:t>
            </a:r>
            <a:endParaRPr b="0" lang="ru-RU" sz="16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3.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Производство товаров (работ, услуг), предназначенных для граждан, отнесенных к категориям социально уязвимых. </a:t>
            </a:r>
            <a:endParaRPr b="0" lang="ru-RU" sz="16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4.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Деятельность, направленная на достижение общественно полезных целей и решение социальных проблем общества.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0" name="CustomShape 4"/>
          <p:cNvSpPr/>
          <p:nvPr/>
        </p:nvSpPr>
        <p:spPr>
          <a:xfrm>
            <a:off x="8410320" y="523800"/>
            <a:ext cx="3345480" cy="444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Граждане, отнесенные к категориям социально уязвимых: 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Инвалиды и лица с ограниченными возможностями здоровья;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Одинокие и (или) многодетные родители, воспитывающие несовершеннолетних детей, в том числе детей-инвалидов;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Пенсионеры и граждане предпенсионного возраста (в течение пяти лет до наступления возраста, дающего право на страховую пенсию по старости, в том числе назначаемую досрочно);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Выпускники детских домов до 23 лет;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Лица, освобожденные из мест лишения свободы и имеющие неснятую или непогашенную судимость;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Беженцы и вынужденные переселенцы;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Малоимущие граждане;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Лица без определенного места жительства и занятий;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9. Иные граждане, нуждающиеся в социальном обслуживании.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01" name="CustomShape 5"/>
          <p:cNvSpPr/>
          <p:nvPr/>
        </p:nvSpPr>
        <p:spPr>
          <a:xfrm>
            <a:off x="11519640" y="6366240"/>
            <a:ext cx="23616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03FCF75-22BD-492A-9C8D-639CB50F410E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pic>
        <p:nvPicPr>
          <p:cNvPr id="102" name="Рисунок 15" descr=""/>
          <p:cNvPicPr/>
          <p:nvPr/>
        </p:nvPicPr>
        <p:blipFill>
          <a:blip r:embed="rId2"/>
          <a:srcRect l="2503" t="5106" r="9597" b="8532"/>
          <a:stretch/>
        </p:blipFill>
        <p:spPr>
          <a:xfrm>
            <a:off x="7455960" y="5232240"/>
            <a:ext cx="1908360" cy="1406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Рисунок 27" descr=""/>
          <p:cNvPicPr/>
          <p:nvPr/>
        </p:nvPicPr>
        <p:blipFill>
          <a:blip r:embed="rId1"/>
          <a:srcRect l="0" t="0" r="0" b="2416"/>
          <a:stretch/>
        </p:blipFill>
        <p:spPr>
          <a:xfrm>
            <a:off x="5506560" y="0"/>
            <a:ext cx="6684840" cy="6857280"/>
          </a:xfrm>
          <a:prstGeom prst="rect">
            <a:avLst/>
          </a:prstGeom>
          <a:ln>
            <a:noFill/>
          </a:ln>
        </p:spPr>
      </p:pic>
      <p:pic>
        <p:nvPicPr>
          <p:cNvPr id="104" name="Рисунок 20" descr=""/>
          <p:cNvPicPr/>
          <p:nvPr/>
        </p:nvPicPr>
        <p:blipFill>
          <a:blip r:embed="rId2"/>
          <a:stretch/>
        </p:blipFill>
        <p:spPr>
          <a:xfrm>
            <a:off x="1154520" y="4016520"/>
            <a:ext cx="2277000" cy="227700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919440" y="273960"/>
            <a:ext cx="8565480" cy="101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9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ЧТО НУЖНО СДЕЛАТЬ, ЧТОБЫ ПОЛУЧИТЬ СТАТУС СОЦИАЛЬНОГО ПРЕДПРИЯТИЯ?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919440" y="1400760"/>
            <a:ext cx="2747520" cy="2341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Шаг 1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Выбрать категорию социального предприятия (описание социальной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проблематики), точнее всего отражающую деятельность вашей организации / ИП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(подробнее на стр. 5-10)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4398120" y="1400760"/>
            <a:ext cx="2876040" cy="16117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Шаг 2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Подготовить комплект документов, соответствующий вашей категории социального предприятия.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7851960" y="1400760"/>
            <a:ext cx="3767400" cy="4923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Шаг 3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Направить документы в Уполномоченный орган исполнительной власти субъекта Российской Федерации, в котором вы осуществляете деятельность и зарегистрированы.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Субъекты предпринимательства Тюменской области могут подать документы в:  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Центр инноваций социальной сферы по адресу: ул. Грибоедова, 2, каб. 114. Тел.:  8 (3452) 49 99 44, доб. 242;</a:t>
            </a:r>
            <a:endParaRPr b="0" lang="ru-RU" sz="1550" spc="-1" strike="noStrike">
              <a:latin typeface="Arial"/>
            </a:endParaRPr>
          </a:p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55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Департамент инвестиционной политики и государственной поддержки предпринимательства Тюменской области по адресу: ул. Республики 24, 5 этаж, каб. 515. Тел.: 8 (3452) 42 66 52.</a:t>
            </a:r>
            <a:endParaRPr b="0" lang="ru-RU" sz="1550" spc="-1" strike="noStrike">
              <a:latin typeface="Arial"/>
            </a:endParaRPr>
          </a:p>
        </p:txBody>
      </p:sp>
      <p:sp>
        <p:nvSpPr>
          <p:cNvPr id="109" name="CustomShape 5"/>
          <p:cNvSpPr/>
          <p:nvPr/>
        </p:nvSpPr>
        <p:spPr>
          <a:xfrm>
            <a:off x="11620080" y="6294240"/>
            <a:ext cx="23616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10" name="Рисунок 9" descr=""/>
          <p:cNvPicPr/>
          <p:nvPr/>
        </p:nvPicPr>
        <p:blipFill>
          <a:blip r:embed="rId3"/>
          <a:stretch/>
        </p:blipFill>
        <p:spPr>
          <a:xfrm>
            <a:off x="4796640" y="3125880"/>
            <a:ext cx="2008800" cy="1684080"/>
          </a:xfrm>
          <a:prstGeom prst="rect">
            <a:avLst/>
          </a:prstGeom>
          <a:ln>
            <a:noFill/>
          </a:ln>
        </p:spPr>
      </p:pic>
      <p:sp>
        <p:nvSpPr>
          <p:cNvPr id="111" name="CustomShape 6"/>
          <p:cNvSpPr/>
          <p:nvPr/>
        </p:nvSpPr>
        <p:spPr>
          <a:xfrm>
            <a:off x="3929040" y="1405800"/>
            <a:ext cx="361080" cy="371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7"/>
          <p:cNvSpPr/>
          <p:nvPr/>
        </p:nvSpPr>
        <p:spPr>
          <a:xfrm>
            <a:off x="7382520" y="1405800"/>
            <a:ext cx="361080" cy="3711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8"/>
          <p:cNvSpPr/>
          <p:nvPr/>
        </p:nvSpPr>
        <p:spPr>
          <a:xfrm>
            <a:off x="3432600" y="5332680"/>
            <a:ext cx="3770280" cy="912960"/>
          </a:xfrm>
          <a:prstGeom prst="rect">
            <a:avLst/>
          </a:prstGeom>
          <a:solidFill>
            <a:srgbClr val="d4c3dd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Документы подаются субъектом МСП для подтверждения статуса </a:t>
            </a: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ежегодно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21" descr=""/>
          <p:cNvPicPr/>
          <p:nvPr/>
        </p:nvPicPr>
        <p:blipFill>
          <a:blip r:embed="rId1"/>
          <a:stretch/>
        </p:blipFill>
        <p:spPr>
          <a:xfrm>
            <a:off x="3996360" y="2171160"/>
            <a:ext cx="8173800" cy="47005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884160" y="424440"/>
            <a:ext cx="10982160" cy="55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89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ВЫБОР КАТЕГОРИИ СОЦИАЛЬНОГО ПРЕДПРИЯТИЯ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1519280" y="6453360"/>
            <a:ext cx="34704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884160" y="1075320"/>
            <a:ext cx="60951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1.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Обеспечение занятости граждан, отнесенных к категориям социально уязвимых.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884160" y="1811880"/>
            <a:ext cx="653976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Кому подходит данная категория?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Заявителям, которые нанимают граждан, отнесенных к категориям социально уязвимых (перечень приведен на стр. 3), при необходимости создавая для них особые условия, что позволяет таким гражданам участвовать в трудовой деятельности наравне с другими членами общества.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860760" y="3634560"/>
            <a:ext cx="65631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Каким условиям должны соответствовать такие заявители?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итогам года, предшествующего году подачи заявки: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2804400" y="4586400"/>
            <a:ext cx="4958280" cy="6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работников заявителя, с которыми оформлены трудовые отношения, являются гражданами, отнесенными к категориям социально уязвимых;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4057920" y="5701680"/>
            <a:ext cx="584424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доля расходов на оплату труда таких работников составляет не менее 25% расходов на оплату труда всех работников.</a:t>
            </a:r>
            <a:endParaRPr b="0" lang="ru-RU" sz="1300" spc="-1" strike="noStrike">
              <a:latin typeface="Arial"/>
            </a:endParaRPr>
          </a:p>
        </p:txBody>
      </p:sp>
      <p:graphicFrame>
        <p:nvGraphicFramePr>
          <p:cNvPr id="122" name="Диаграмма 15"/>
          <p:cNvGraphicFramePr/>
          <p:nvPr/>
        </p:nvGraphicFramePr>
        <p:xfrm>
          <a:off x="2635560" y="5301000"/>
          <a:ext cx="1507680" cy="137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3" name="Диаграмма 16"/>
          <p:cNvGraphicFramePr/>
          <p:nvPr/>
        </p:nvGraphicFramePr>
        <p:xfrm>
          <a:off x="845280" y="4342680"/>
          <a:ext cx="1974240" cy="174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4" name="CustomShape 8"/>
          <p:cNvSpPr/>
          <p:nvPr/>
        </p:nvSpPr>
        <p:spPr>
          <a:xfrm>
            <a:off x="3372120" y="6085440"/>
            <a:ext cx="664920" cy="30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25 %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25" name="CustomShape 9"/>
          <p:cNvSpPr/>
          <p:nvPr/>
        </p:nvSpPr>
        <p:spPr>
          <a:xfrm>
            <a:off x="1289160" y="4909320"/>
            <a:ext cx="664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50%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6" name="CustomShape 10"/>
          <p:cNvSpPr/>
          <p:nvPr/>
        </p:nvSpPr>
        <p:spPr>
          <a:xfrm>
            <a:off x="7905240" y="1136880"/>
            <a:ext cx="3613320" cy="942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Перечень и порядок заполнения документов, которые должны представлять в Уполномоченный орган приведен в Методических материалах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7" name="Рисунок 23" descr=""/>
          <p:cNvPicPr/>
          <p:nvPr/>
        </p:nvPicPr>
        <p:blipFill>
          <a:blip r:embed="rId4"/>
          <a:stretch/>
        </p:blipFill>
        <p:spPr>
          <a:xfrm>
            <a:off x="6948360" y="1168200"/>
            <a:ext cx="884160" cy="771840"/>
          </a:xfrm>
          <a:prstGeom prst="rect">
            <a:avLst/>
          </a:prstGeom>
          <a:ln>
            <a:noFill/>
          </a:ln>
        </p:spPr>
      </p:pic>
      <p:sp>
        <p:nvSpPr>
          <p:cNvPr id="128" name="CustomShape 11"/>
          <p:cNvSpPr/>
          <p:nvPr/>
        </p:nvSpPr>
        <p:spPr>
          <a:xfrm>
            <a:off x="7944840" y="2404800"/>
            <a:ext cx="3586680" cy="2827800"/>
          </a:xfrm>
          <a:prstGeom prst="rect">
            <a:avLst/>
          </a:prstGeom>
          <a:solidFill>
            <a:srgbClr val="d4c3dd"/>
          </a:solidFill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Пример.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ООО «Социальный предприниматель» осуществляет производство бумажной продукцией. 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ССЧ всех работников за год – 8 человек (сумма выплат составила 1 200 000 руб.), в т.ч.: ССЧ инвалидов по зрению за год – 3 человека (сумма выплат – 450 000 руб.), ССЧ лиц с ограниченными возможностями здоровья за год - 3 человека (сумма выплат – 450 000 руб.).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Доля работников, отнесенных к категориям социально уязвимых, в общей среднесписочной численности работников (человек) за предшествующий календарный год, в процентах – 75% (6/8). Доля расходов на оплату труда таких работников – 75% (900 000/1 200 000).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Рисунок 10" descr=""/>
          <p:cNvPicPr/>
          <p:nvPr/>
        </p:nvPicPr>
        <p:blipFill>
          <a:blip r:embed="rId1"/>
          <a:stretch/>
        </p:blipFill>
        <p:spPr>
          <a:xfrm>
            <a:off x="6113520" y="0"/>
            <a:ext cx="6088680" cy="68572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10317600" y="645336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E9DB4ED-A8A0-4063-9769-4505850E19E6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894600" y="159480"/>
            <a:ext cx="109224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432a30"/>
                </a:solidFill>
                <a:latin typeface="Times New Roman"/>
                <a:ea typeface="DejaVu Sans"/>
              </a:rPr>
              <a:t>ВЫБОР КАТЕГОРИИ СОЦИАЛЬНОГО ПРЕДПРИЯТИЯ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970560" y="866520"/>
            <a:ext cx="73080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2.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Обеспечение реализации товаров (работ, услуг), произведенных гражданами, отнесенными к категориям социально уязвимых.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3" name="CustomShape 4"/>
          <p:cNvSpPr/>
          <p:nvPr/>
        </p:nvSpPr>
        <p:spPr>
          <a:xfrm>
            <a:off x="8358480" y="939960"/>
            <a:ext cx="3527280" cy="942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Перечень и порядок заполнения документов, которые должны представлять в Уполномоченный орган, приведен в Методических материалах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34" name="Рисунок 9" descr=""/>
          <p:cNvPicPr/>
          <p:nvPr/>
        </p:nvPicPr>
        <p:blipFill>
          <a:blip r:embed="rId2"/>
          <a:stretch/>
        </p:blipFill>
        <p:spPr>
          <a:xfrm>
            <a:off x="1189800" y="1994040"/>
            <a:ext cx="1340280" cy="1172160"/>
          </a:xfrm>
          <a:prstGeom prst="rect">
            <a:avLst/>
          </a:prstGeom>
          <a:ln>
            <a:noFill/>
          </a:ln>
        </p:spPr>
      </p:pic>
      <p:graphicFrame>
        <p:nvGraphicFramePr>
          <p:cNvPr id="135" name="Диаграмма 12"/>
          <p:cNvGraphicFramePr/>
          <p:nvPr/>
        </p:nvGraphicFramePr>
        <p:xfrm>
          <a:off x="1013400" y="4339440"/>
          <a:ext cx="1974240" cy="174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6" name="Диаграмма 13"/>
          <p:cNvGraphicFramePr/>
          <p:nvPr/>
        </p:nvGraphicFramePr>
        <p:xfrm>
          <a:off x="2949840" y="5146560"/>
          <a:ext cx="1507680" cy="150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7" name="CustomShape 5"/>
          <p:cNvSpPr/>
          <p:nvPr/>
        </p:nvSpPr>
        <p:spPr>
          <a:xfrm>
            <a:off x="2610360" y="1518840"/>
            <a:ext cx="545400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Кому подходит данная категория?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Заявителям, которые целенаправленно приобретают товары (работы, услуги) у граждан, отнесенных к категориям социально уязвимых (перечень приведен на стр. 3), по договорам гражданско-правового характера и реализуют их, тем самым обеспечивая сбыт произведенной продукции или услуг.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8" name="CustomShape 6"/>
          <p:cNvSpPr/>
          <p:nvPr/>
        </p:nvSpPr>
        <p:spPr>
          <a:xfrm>
            <a:off x="1104120" y="3626280"/>
            <a:ext cx="66675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Каким условиям должны соответствовать такие заявители?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итогам года, предшествующего году подачи заявки: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9" name="CustomShape 7"/>
          <p:cNvSpPr/>
          <p:nvPr/>
        </p:nvSpPr>
        <p:spPr>
          <a:xfrm>
            <a:off x="4403160" y="5120640"/>
            <a:ext cx="7413840" cy="14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полученной прибыли направлено на осуществление организации такой деятельности в текущем году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Справочно: </a:t>
            </a:r>
            <a:r>
              <a:rPr b="0" i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заявитель-индивидуальный предприниматель,  применяющий  УСН  с объектом  налогообложения доходы или  ПСН,  а  также  совмещающий  УСН  с  объектом  налогообложения  доходы, уменьшенные  на  величину  расходов,  или  общий  налоговый  режим с ПСН, в соответствии с действующим законодательством не  рассчитывает  показатели  чистой  прибыли.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0" name="CustomShape 8"/>
          <p:cNvSpPr/>
          <p:nvPr/>
        </p:nvSpPr>
        <p:spPr>
          <a:xfrm>
            <a:off x="2759760" y="4573080"/>
            <a:ext cx="5370480" cy="48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доходов – от деятельности по обеспечению реализации продукции граждан, отнесенных к категориям социально уязвимых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>
            <a:off x="1479600" y="4844880"/>
            <a:ext cx="664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50%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CustomShape 10"/>
          <p:cNvSpPr/>
          <p:nvPr/>
        </p:nvSpPr>
        <p:spPr>
          <a:xfrm>
            <a:off x="3404520" y="5940720"/>
            <a:ext cx="664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50%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3" name="CustomShape 11"/>
          <p:cNvSpPr/>
          <p:nvPr/>
        </p:nvSpPr>
        <p:spPr>
          <a:xfrm>
            <a:off x="8381160" y="1998000"/>
            <a:ext cx="3504960" cy="2827800"/>
          </a:xfrm>
          <a:prstGeom prst="rect">
            <a:avLst/>
          </a:prstGeom>
          <a:solidFill>
            <a:srgbClr val="d4c3dd"/>
          </a:solidFill>
          <a:ln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ИП продает в интернет-магазине сувенирную продукцию, произведенную инвалидами. Сувениры производятся на дому, закупаются по договорам ГПХ. 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В течение года заявитель приобретал продукцию: </a:t>
            </a:r>
            <a:endParaRPr b="0" lang="ru-RU" sz="1200" spc="-1" strike="noStrike">
              <a:latin typeface="Arial"/>
            </a:endParaRPr>
          </a:p>
          <a:p>
            <a:pPr marL="171360" indent="-1706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3 000 сувениров у инвалидов; </a:t>
            </a:r>
            <a:endParaRPr b="0" lang="ru-RU" sz="1200" spc="-1" strike="noStrike">
              <a:latin typeface="Arial"/>
            </a:endParaRPr>
          </a:p>
          <a:p>
            <a:pPr marL="171360" indent="-17064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1 000 сувениров у лиц с ограниченными возможностями здоровья. 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 год ИП продал 3 000 сувениров. Согласно разделу I Книги учета доходов ИП, применяющих ПСН, общая выручка от реализации сувениров составила 450 000 рублей.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Общий объем доходов - 600 000 рублей.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Доля доходов от такой деятельности в общем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объеме доходов - 75%.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0287720" y="638388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7DFB6E1-DE59-44CB-9A7B-321AB1B71046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801720" y="179280"/>
            <a:ext cx="112734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432a30"/>
                </a:solidFill>
                <a:latin typeface="Times New Roman"/>
                <a:ea typeface="DejaVu Sans"/>
              </a:rPr>
              <a:t>ВЫБОР КАТЕГОРИИ СОЦИАЛЬНОГО ПРЕДПРИЯТИЯ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930960" y="967680"/>
            <a:ext cx="10875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3.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Производство товаров (работ, услуг), предназначенных для граждан, отнесенных к категориям социально уязвимых.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7" name="Рисунок 8" descr=""/>
          <p:cNvPicPr/>
          <p:nvPr/>
        </p:nvPicPr>
        <p:blipFill>
          <a:blip r:embed="rId1"/>
          <a:stretch/>
        </p:blipFill>
        <p:spPr>
          <a:xfrm rot="10800000">
            <a:off x="720000" y="2519640"/>
            <a:ext cx="4408920" cy="4295160"/>
          </a:xfrm>
          <a:prstGeom prst="rect">
            <a:avLst/>
          </a:prstGeom>
          <a:ln>
            <a:noFill/>
          </a:ln>
        </p:spPr>
      </p:pic>
      <p:sp>
        <p:nvSpPr>
          <p:cNvPr id="148" name="CustomShape 4"/>
          <p:cNvSpPr/>
          <p:nvPr/>
        </p:nvSpPr>
        <p:spPr>
          <a:xfrm>
            <a:off x="930960" y="1661760"/>
            <a:ext cx="1095228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Кому подходит данная категория?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Заявителям, которые производят товары (работы, услуги), предназначенные для граждан, отнесенных к категориям социально уязвимых (перечень приведен на стр. 3), в целях создания для них условий, позволяющих преодолеть или компенсировать ограничения их жизнедеятельности, а также возможностей участвовать наравне с другими гражданами в жизни общества.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930960" y="3313440"/>
            <a:ext cx="76953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Какие направления деятельности относятся к данной категории?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0" name="CustomShape 6"/>
          <p:cNvSpPr/>
          <p:nvPr/>
        </p:nvSpPr>
        <p:spPr>
          <a:xfrm>
            <a:off x="1030320" y="3726360"/>
            <a:ext cx="10677240" cy="276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5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Поддержание жизнедеятельности в быту;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Поддержка и сохранение здоровья;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Коррекция психологического состояния и социальной адаптации;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Профилактика отклонений в поведении;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Помощь в трудоустройстве и трудовой адаптации;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Повышение коммуникативного потенциала и социальную адаптацию;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Производство/реализация медицинских изделий, используемых для профилактики/ реабилитации инвалидности;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Организация отдыха и оздоровления инвалидов и пенсионеров;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9. Услуги в сфере дополнительного образования;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10. Создание условий для беспрепятственного доступа инвалидов к объектам инфраструктуры и средствам транспорта, связи и информации.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51" name="CustomShape 7"/>
          <p:cNvSpPr/>
          <p:nvPr/>
        </p:nvSpPr>
        <p:spPr>
          <a:xfrm>
            <a:off x="8188920" y="3573000"/>
            <a:ext cx="3131640" cy="1063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l" blurRad="50800" dist="381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Производимые товары (работы, услуги) должны соответствовать указанным направлениям деятельности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Рисунок 21" descr=""/>
          <p:cNvPicPr/>
          <p:nvPr/>
        </p:nvPicPr>
        <p:blipFill>
          <a:blip r:embed="rId1"/>
          <a:stretch/>
        </p:blipFill>
        <p:spPr>
          <a:xfrm>
            <a:off x="8382600" y="4669560"/>
            <a:ext cx="2410200" cy="1713600"/>
          </a:xfrm>
          <a:prstGeom prst="rect">
            <a:avLst/>
          </a:prstGeom>
          <a:ln>
            <a:noFill/>
          </a:ln>
        </p:spPr>
      </p:pic>
      <p:pic>
        <p:nvPicPr>
          <p:cNvPr id="153" name="Рисунок 16" descr=""/>
          <p:cNvPicPr/>
          <p:nvPr/>
        </p:nvPicPr>
        <p:blipFill>
          <a:blip r:embed="rId2"/>
          <a:stretch/>
        </p:blipFill>
        <p:spPr>
          <a:xfrm>
            <a:off x="9153000" y="2389320"/>
            <a:ext cx="1602720" cy="1401480"/>
          </a:xfrm>
          <a:prstGeom prst="rect">
            <a:avLst/>
          </a:prstGeom>
          <a:ln>
            <a:noFill/>
          </a:ln>
        </p:spPr>
      </p:pic>
      <p:pic>
        <p:nvPicPr>
          <p:cNvPr id="154" name="Рисунок 8" descr=""/>
          <p:cNvPicPr/>
          <p:nvPr/>
        </p:nvPicPr>
        <p:blipFill>
          <a:blip r:embed="rId3"/>
          <a:srcRect l="0" t="0" r="2297" b="0"/>
          <a:stretch/>
        </p:blipFill>
        <p:spPr>
          <a:xfrm rot="10800000">
            <a:off x="740520" y="3363840"/>
            <a:ext cx="4380840" cy="346356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10287720" y="638388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5ACF338-D038-4539-94CB-F192C699C0DF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801720" y="179280"/>
            <a:ext cx="112734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432a30"/>
                </a:solidFill>
                <a:latin typeface="Times New Roman"/>
                <a:ea typeface="DejaVu Sans"/>
              </a:rPr>
              <a:t>ВЫБОР КАТЕГОРИИ СОЦИАЛЬНОГО ПРЕДПРИЯТИЯ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930960" y="959760"/>
            <a:ext cx="718848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3.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Производство товаров (работ, услуг), предназначенных для граждан, отнесенных к категориям социально уязвимых.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930960" y="1772640"/>
            <a:ext cx="76856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Каким условиям должны соответствовать такие заявители?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 итогам года, предшествующего году подачи заявки: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CustomShape 5"/>
          <p:cNvSpPr/>
          <p:nvPr/>
        </p:nvSpPr>
        <p:spPr>
          <a:xfrm>
            <a:off x="2924640" y="2621160"/>
            <a:ext cx="4339080" cy="88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доходов – от деятельности по производству товаров (работ, услуг), предназначенных для граждан, отнесенных к категориям социально уязвимых;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4303440" y="3710160"/>
            <a:ext cx="3183840" cy="286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1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не менее 50% полученной прибыли направлено на осуществление такой деятельности в текущем году.</a:t>
            </a: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3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Справочно: </a:t>
            </a:r>
            <a:r>
              <a:rPr b="0" i="1" lang="ru-RU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заявитель-индивидуальный предприниматель,  применяющий  УСН  с объектом  налогообложения  доходы, ПСН,  а  также  совмещающий  УСН  с  объектом  налогообложения  доходы, уменьшенные  на  величину  расходов,  или  общий  налоговый  режим с ПСН, в соответствии с действующим законодательством не  рассчитывает  показатели  чистой  прибыли. </a:t>
            </a:r>
            <a:endParaRPr b="0" lang="ru-RU" sz="1300" spc="-1" strike="noStrike">
              <a:latin typeface="Arial"/>
            </a:endParaRPr>
          </a:p>
        </p:txBody>
      </p:sp>
      <p:pic>
        <p:nvPicPr>
          <p:cNvPr id="161" name="Рисунок 15" descr=""/>
          <p:cNvPicPr/>
          <p:nvPr/>
        </p:nvPicPr>
        <p:blipFill>
          <a:blip r:embed="rId4"/>
          <a:stretch/>
        </p:blipFill>
        <p:spPr>
          <a:xfrm>
            <a:off x="8382600" y="959760"/>
            <a:ext cx="3358440" cy="1303920"/>
          </a:xfrm>
          <a:prstGeom prst="rect">
            <a:avLst/>
          </a:prstGeom>
          <a:ln>
            <a:noFill/>
          </a:ln>
        </p:spPr>
      </p:pic>
      <p:graphicFrame>
        <p:nvGraphicFramePr>
          <p:cNvPr id="162" name="Диаграмма 17"/>
          <p:cNvGraphicFramePr/>
          <p:nvPr/>
        </p:nvGraphicFramePr>
        <p:xfrm>
          <a:off x="2352240" y="3769560"/>
          <a:ext cx="1947600" cy="1739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3" name="Диаграмма 18"/>
          <p:cNvGraphicFramePr/>
          <p:nvPr/>
        </p:nvGraphicFramePr>
        <p:xfrm>
          <a:off x="751680" y="2399040"/>
          <a:ext cx="2126520" cy="161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4" name="CustomShape 7"/>
          <p:cNvSpPr/>
          <p:nvPr/>
        </p:nvSpPr>
        <p:spPr>
          <a:xfrm>
            <a:off x="2743200" y="4235400"/>
            <a:ext cx="664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50%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CustomShape 8"/>
          <p:cNvSpPr/>
          <p:nvPr/>
        </p:nvSpPr>
        <p:spPr>
          <a:xfrm>
            <a:off x="1300320" y="2909520"/>
            <a:ext cx="6649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50%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Рисунок 10" descr=""/>
          <p:cNvPicPr/>
          <p:nvPr/>
        </p:nvPicPr>
        <p:blipFill>
          <a:blip r:embed="rId1"/>
          <a:srcRect l="3463" t="0" r="0" b="0"/>
          <a:stretch/>
        </p:blipFill>
        <p:spPr>
          <a:xfrm>
            <a:off x="5289480" y="3788280"/>
            <a:ext cx="6360480" cy="306900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10168560" y="6453360"/>
            <a:ext cx="1595520" cy="40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5F41E88-B84F-44C0-8338-FFD494E2E2FA}" type="slidenum">
              <a:rPr b="0" lang="ru-RU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811800" y="149400"/>
            <a:ext cx="106970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432a30"/>
                </a:solidFill>
                <a:latin typeface="Times New Roman"/>
                <a:ea typeface="DejaVu Sans"/>
              </a:rPr>
              <a:t>ВЫБОР КАТЕГОРИИ СОЦИАЛЬНОГО ПРЕДПРИЯТИЯ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881280" y="850320"/>
            <a:ext cx="713880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Категория 4. 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Деятельность, направленная на достижение общественно полезных целей и решение социальных проблем общества.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8771400" y="1463400"/>
            <a:ext cx="2992680" cy="1306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algn="l" blurRad="50800" dist="38160" rotWithShape="0" sx="102000" sy="10200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У организации/ИП в ЕГРЮЛ/ЕГРИП должны быть указаны ОКВЭД2, относящиеся к указанным направлениям деятельности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881280" y="1810800"/>
            <a:ext cx="758628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Кому подходит данная категория?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Заявителям, осуществляющим социально значимую деятельность, приносящую пользу не только гражданам, отнесенным к категориям социально уязвимых, но и другим членам общества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881280" y="3147120"/>
            <a:ext cx="7258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Какие направления деятельности относятся к данной категории?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881280" y="3516480"/>
            <a:ext cx="10882800" cy="31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 Услуги, направленные на укрепление семьи, обеспечение семейного воспитания детей и поддержку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материнства и детства;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2. Организация отдыха и оздоровления детей;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3. Услуги в сфере дошкольного и общего образования, дополнительного образования детей;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4. Психолого-педагогическая, медицинская и социальная помощь обучающимся;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5. Обучение волонтеров социально ориентированных НКО;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6. Культурно-просветительская деятельность;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7. Услуги, направленные на развитие межнационального сотрудничества, сохранение и защиту самобытности, культуры, языков и традиций народов России;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8. Выпуск периодических печатных изданий и книжной продукции, связанной с образованием, наукой и культурой.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bdfe4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bbdfe4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495</TotalTime>
  <Application>LibreOffice/6.3.4.2$Windows_X86_64 LibreOffice_project/60da17e045e08f1793c57c00ba83cdfce946d0aa</Application>
  <Words>1924</Words>
  <Paragraphs>157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2020-12-17T05:38:47Z</dcterms:created>
  <dc:creator>Деряжная Юлия Павловна</dc:creator>
  <dc:description/>
  <dc:language>ru-RU</dc:language>
  <cp:lastModifiedBy/>
  <dcterms:modified xsi:type="dcterms:W3CDTF">2021-07-07T15:56:06Z</dcterms:modified>
  <cp:revision>138</cp:revision>
  <dc:subject/>
  <dc:title>Памятка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